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2"/>
  </p:notesMasterIdLst>
  <p:sldIdLst>
    <p:sldId id="510" r:id="rId2"/>
    <p:sldId id="511" r:id="rId3"/>
    <p:sldId id="508" r:id="rId4"/>
    <p:sldId id="509" r:id="rId5"/>
    <p:sldId id="502" r:id="rId6"/>
    <p:sldId id="503" r:id="rId7"/>
    <p:sldId id="504" r:id="rId8"/>
    <p:sldId id="505" r:id="rId9"/>
    <p:sldId id="506" r:id="rId10"/>
    <p:sldId id="507" r:id="rId11"/>
    <p:sldId id="501" r:id="rId12"/>
    <p:sldId id="500" r:id="rId13"/>
    <p:sldId id="499" r:id="rId14"/>
    <p:sldId id="498" r:id="rId15"/>
    <p:sldId id="270" r:id="rId16"/>
    <p:sldId id="497" r:id="rId17"/>
    <p:sldId id="496" r:id="rId18"/>
    <p:sldId id="495" r:id="rId19"/>
    <p:sldId id="494" r:id="rId20"/>
    <p:sldId id="493" r:id="rId21"/>
  </p:sldIdLst>
  <p:sldSz cx="22860000" cy="12801600"/>
  <p:notesSz cx="6858000" cy="9144000"/>
  <p:defaultTextStyle>
    <a:defPPr>
      <a:defRPr lang="en-US"/>
    </a:defPPr>
    <a:lvl1pPr marL="0" algn="l" defTabSz="1765901" rtl="0" eaLnBrk="1" latinLnBrk="0" hangingPunct="1">
      <a:defRPr sz="3476" kern="1200">
        <a:solidFill>
          <a:schemeClr val="tx1"/>
        </a:solidFill>
        <a:latin typeface="+mn-lt"/>
        <a:ea typeface="+mn-ea"/>
        <a:cs typeface="+mn-cs"/>
      </a:defRPr>
    </a:lvl1pPr>
    <a:lvl2pPr marL="882951" algn="l" defTabSz="1765901" rtl="0" eaLnBrk="1" latinLnBrk="0" hangingPunct="1">
      <a:defRPr sz="3476" kern="1200">
        <a:solidFill>
          <a:schemeClr val="tx1"/>
        </a:solidFill>
        <a:latin typeface="+mn-lt"/>
        <a:ea typeface="+mn-ea"/>
        <a:cs typeface="+mn-cs"/>
      </a:defRPr>
    </a:lvl2pPr>
    <a:lvl3pPr marL="1765901" algn="l" defTabSz="1765901" rtl="0" eaLnBrk="1" latinLnBrk="0" hangingPunct="1">
      <a:defRPr sz="3476" kern="1200">
        <a:solidFill>
          <a:schemeClr val="tx1"/>
        </a:solidFill>
        <a:latin typeface="+mn-lt"/>
        <a:ea typeface="+mn-ea"/>
        <a:cs typeface="+mn-cs"/>
      </a:defRPr>
    </a:lvl3pPr>
    <a:lvl4pPr marL="2648852" algn="l" defTabSz="1765901" rtl="0" eaLnBrk="1" latinLnBrk="0" hangingPunct="1">
      <a:defRPr sz="3476" kern="1200">
        <a:solidFill>
          <a:schemeClr val="tx1"/>
        </a:solidFill>
        <a:latin typeface="+mn-lt"/>
        <a:ea typeface="+mn-ea"/>
        <a:cs typeface="+mn-cs"/>
      </a:defRPr>
    </a:lvl4pPr>
    <a:lvl5pPr marL="3531802" algn="l" defTabSz="1765901" rtl="0" eaLnBrk="1" latinLnBrk="0" hangingPunct="1">
      <a:defRPr sz="3476" kern="1200">
        <a:solidFill>
          <a:schemeClr val="tx1"/>
        </a:solidFill>
        <a:latin typeface="+mn-lt"/>
        <a:ea typeface="+mn-ea"/>
        <a:cs typeface="+mn-cs"/>
      </a:defRPr>
    </a:lvl5pPr>
    <a:lvl6pPr marL="4414752" algn="l" defTabSz="1765901" rtl="0" eaLnBrk="1" latinLnBrk="0" hangingPunct="1">
      <a:defRPr sz="3476" kern="1200">
        <a:solidFill>
          <a:schemeClr val="tx1"/>
        </a:solidFill>
        <a:latin typeface="+mn-lt"/>
        <a:ea typeface="+mn-ea"/>
        <a:cs typeface="+mn-cs"/>
      </a:defRPr>
    </a:lvl6pPr>
    <a:lvl7pPr marL="5297703" algn="l" defTabSz="1765901" rtl="0" eaLnBrk="1" latinLnBrk="0" hangingPunct="1">
      <a:defRPr sz="3476" kern="1200">
        <a:solidFill>
          <a:schemeClr val="tx1"/>
        </a:solidFill>
        <a:latin typeface="+mn-lt"/>
        <a:ea typeface="+mn-ea"/>
        <a:cs typeface="+mn-cs"/>
      </a:defRPr>
    </a:lvl7pPr>
    <a:lvl8pPr marL="6180653" algn="l" defTabSz="1765901" rtl="0" eaLnBrk="1" latinLnBrk="0" hangingPunct="1">
      <a:defRPr sz="3476" kern="1200">
        <a:solidFill>
          <a:schemeClr val="tx1"/>
        </a:solidFill>
        <a:latin typeface="+mn-lt"/>
        <a:ea typeface="+mn-ea"/>
        <a:cs typeface="+mn-cs"/>
      </a:defRPr>
    </a:lvl8pPr>
    <a:lvl9pPr marL="7063604" algn="l" defTabSz="1765901" rtl="0" eaLnBrk="1" latinLnBrk="0" hangingPunct="1">
      <a:defRPr sz="3476"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5D3DEA1-255B-514E-AD69-B3FE6D503F8B}">
          <p14:sldIdLst/>
        </p14:section>
        <p14:section name="Handout" id="{E8C1D245-E0B3-1845-9682-B4EBFEC66D46}">
          <p14:sldIdLst>
            <p14:sldId id="510"/>
            <p14:sldId id="511"/>
            <p14:sldId id="508"/>
            <p14:sldId id="509"/>
            <p14:sldId id="502"/>
            <p14:sldId id="503"/>
            <p14:sldId id="504"/>
            <p14:sldId id="505"/>
            <p14:sldId id="506"/>
            <p14:sldId id="507"/>
            <p14:sldId id="501"/>
            <p14:sldId id="500"/>
            <p14:sldId id="499"/>
            <p14:sldId id="498"/>
            <p14:sldId id="270"/>
            <p14:sldId id="497"/>
            <p14:sldId id="496"/>
            <p14:sldId id="495"/>
            <p14:sldId id="494"/>
            <p14:sldId id="493"/>
          </p14:sldIdLst>
        </p14:section>
        <p14:section name="Supplemental Slides" id="{19C7F3F6-66C0-3747-93CF-C1F1260039D9}">
          <p14:sldIdLst/>
        </p14:section>
      </p14:sectionLst>
    </p:ext>
    <p:ext uri="{EFAFB233-063F-42B5-8137-9DF3F51BA10A}">
      <p15:sldGuideLst xmlns:p15="http://schemas.microsoft.com/office/powerpoint/2012/main">
        <p15:guide id="1" orient="horz" pos="4032" userDrawn="1">
          <p15:clr>
            <a:srgbClr val="A4A3A4"/>
          </p15:clr>
        </p15:guide>
        <p15:guide id="2" pos="7200" userDrawn="1">
          <p15:clr>
            <a:srgbClr val="A4A3A4"/>
          </p15:clr>
        </p15:guide>
        <p15:guide id="3" pos="13529" userDrawn="1">
          <p15:clr>
            <a:srgbClr val="A4A3A4"/>
          </p15:clr>
        </p15:guide>
        <p15:guide id="4" pos="850" userDrawn="1">
          <p15:clr>
            <a:srgbClr val="A4A3A4"/>
          </p15:clr>
        </p15:guide>
        <p15:guide id="5" orient="horz" pos="6912" userDrawn="1">
          <p15:clr>
            <a:srgbClr val="A4A3A4"/>
          </p15:clr>
        </p15:guide>
        <p15:guide id="6" orient="horz" pos="1152" userDrawn="1">
          <p15:clr>
            <a:srgbClr val="A4A3A4"/>
          </p15:clr>
        </p15:guide>
        <p15:guide id="7" orient="horz" pos="585" userDrawn="1">
          <p15:clr>
            <a:srgbClr val="A4A3A4"/>
          </p15:clr>
        </p15:guide>
        <p15:guide id="8" orient="horz" pos="74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292A2E"/>
    <a:srgbClr val="F0F0F0"/>
    <a:srgbClr val="55A868"/>
    <a:srgbClr val="4C72B0"/>
    <a:srgbClr val="F77777"/>
    <a:srgbClr val="FFC000"/>
    <a:srgbClr val="00B050"/>
    <a:srgbClr val="79CBAC"/>
    <a:srgbClr val="7EC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27" autoAdjust="0"/>
    <p:restoredTop sz="95690"/>
  </p:normalViewPr>
  <p:slideViewPr>
    <p:cSldViewPr snapToGrid="0" showGuides="1">
      <p:cViewPr>
        <p:scale>
          <a:sx n="95" d="100"/>
          <a:sy n="95" d="100"/>
        </p:scale>
        <p:origin x="-7936" y="-2880"/>
      </p:cViewPr>
      <p:guideLst>
        <p:guide orient="horz" pos="4032"/>
        <p:guide pos="7200"/>
        <p:guide pos="13529"/>
        <p:guide pos="850"/>
        <p:guide orient="horz" pos="6912"/>
        <p:guide orient="horz" pos="1152"/>
        <p:guide orient="horz" pos="585"/>
        <p:guide orient="horz" pos="7479"/>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81832"/>
    </p:cViewPr>
  </p:sorterViewPr>
  <p:notesViewPr>
    <p:cSldViewPr snapToGrid="0">
      <p:cViewPr varScale="1">
        <p:scale>
          <a:sx n="83" d="100"/>
          <a:sy n="83" d="100"/>
        </p:scale>
        <p:origin x="21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1-FF4B-4CD7-99A5-39C033DC8D1C}"/>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FF4B-4CD7-99A5-39C033DC8D1C}"/>
            </c:ext>
          </c:extLst>
        </c:ser>
        <c:dLbls>
          <c:dLblPos val="outEnd"/>
          <c:showLegendKey val="0"/>
          <c:showVal val="1"/>
          <c:showCatName val="0"/>
          <c:showSerName val="0"/>
          <c:showPercent val="0"/>
          <c:showBubbleSize val="0"/>
        </c:dLbls>
        <c:gapWidth val="80"/>
        <c:axId val="260058976"/>
        <c:axId val="260055056"/>
      </c:barChart>
      <c:catAx>
        <c:axId val="2600589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260055056"/>
        <c:crosses val="autoZero"/>
        <c:auto val="1"/>
        <c:lblAlgn val="ctr"/>
        <c:lblOffset val="100"/>
        <c:noMultiLvlLbl val="0"/>
      </c:catAx>
      <c:valAx>
        <c:axId val="260055056"/>
        <c:scaling>
          <c:orientation val="minMax"/>
        </c:scaling>
        <c:delete val="1"/>
        <c:axPos val="b"/>
        <c:majorGridlines>
          <c:spPr>
            <a:ln w="9525" cap="flat" cmpd="sng" algn="ctr">
              <a:noFill/>
              <a:round/>
            </a:ln>
            <a:effectLst/>
          </c:spPr>
        </c:majorGridlines>
        <c:numFmt formatCode="General" sourceLinked="1"/>
        <c:majorTickMark val="out"/>
        <c:minorTickMark val="none"/>
        <c:tickLblPos val="nextTo"/>
        <c:crossAx val="26005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1FEFA-3EFB-4C6C-BE3C-0DDFF21E8E08}" type="datetimeFigureOut">
              <a:rPr lang="en-US" smtClean="0"/>
              <a:t>10/22/21</a:t>
            </a:fld>
            <a:endParaRPr lang="en-US"/>
          </a:p>
        </p:txBody>
      </p:sp>
      <p:sp>
        <p:nvSpPr>
          <p:cNvPr id="4" name="Slide Image Placeholder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0FC39-93DB-4857-96A1-98AA7F87C3B9}" type="slidenum">
              <a:rPr lang="en-US" smtClean="0"/>
              <a:t>‹#›</a:t>
            </a:fld>
            <a:endParaRPr lang="en-US"/>
          </a:p>
        </p:txBody>
      </p:sp>
    </p:spTree>
    <p:extLst>
      <p:ext uri="{BB962C8B-B14F-4D97-AF65-F5344CB8AC3E}">
        <p14:creationId xmlns:p14="http://schemas.microsoft.com/office/powerpoint/2010/main" val="332509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a:t>
            </a:fld>
            <a:endParaRPr lang="en-US"/>
          </a:p>
        </p:txBody>
      </p:sp>
    </p:spTree>
    <p:extLst>
      <p:ext uri="{BB962C8B-B14F-4D97-AF65-F5344CB8AC3E}">
        <p14:creationId xmlns:p14="http://schemas.microsoft.com/office/powerpoint/2010/main" val="214173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correlations between the features and the and target variables isn’t present in any of the other CEO heatmaps. It is also interesting that the price and move bins are both negatively correlated with the other features in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 The features seem to be slightly positively correlated with stocks that don’t move and more negatively correlated with stocks that do.</a:t>
            </a: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10</a:t>
            </a:fld>
            <a:endParaRPr lang="en-US"/>
          </a:p>
        </p:txBody>
      </p:sp>
    </p:spTree>
    <p:extLst>
      <p:ext uri="{BB962C8B-B14F-4D97-AF65-F5344CB8AC3E}">
        <p14:creationId xmlns:p14="http://schemas.microsoft.com/office/powerpoint/2010/main" val="300599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elected to use Richard Branson to tune and evaluate the model for the following reasons.</a:t>
            </a:r>
          </a:p>
          <a:p>
            <a:endParaRPr lang="en-US" dirty="0"/>
          </a:p>
          <a:p>
            <a:r>
              <a:rPr lang="en-US" dirty="0"/>
              <a:t>Because Richard Branson demonstrated some interesting results during the EDA,  </a:t>
            </a:r>
          </a:p>
          <a:p>
            <a:endParaRPr lang="en-US" dirty="0"/>
          </a:p>
          <a:p>
            <a:r>
              <a:rPr lang="en-US" dirty="0"/>
              <a:t>has the highest AUC and recall scores, second highest precision score</a:t>
            </a:r>
          </a:p>
          <a:p>
            <a:endParaRPr lang="en-US" dirty="0"/>
          </a:p>
          <a:p>
            <a:r>
              <a:rPr lang="en-US" dirty="0"/>
              <a:t>Has a large sample size for the positive minority class </a:t>
            </a:r>
          </a:p>
        </p:txBody>
      </p:sp>
      <p:sp>
        <p:nvSpPr>
          <p:cNvPr id="4" name="Slide Number Placeholder 3"/>
          <p:cNvSpPr>
            <a:spLocks noGrp="1"/>
          </p:cNvSpPr>
          <p:nvPr>
            <p:ph type="sldNum" sz="quarter" idx="5"/>
          </p:nvPr>
        </p:nvSpPr>
        <p:spPr/>
        <p:txBody>
          <a:bodyPr/>
          <a:lstStyle/>
          <a:p>
            <a:fld id="{BA30FC39-93DB-4857-96A1-98AA7F87C3B9}" type="slidenum">
              <a:rPr lang="en-US" smtClean="0"/>
              <a:t>11</a:t>
            </a:fld>
            <a:endParaRPr lang="en-US"/>
          </a:p>
        </p:txBody>
      </p:sp>
    </p:spTree>
    <p:extLst>
      <p:ext uri="{BB962C8B-B14F-4D97-AF65-F5344CB8AC3E}">
        <p14:creationId xmlns:p14="http://schemas.microsoft.com/office/powerpoint/2010/main" val="55051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12</a:t>
            </a:fld>
            <a:endParaRPr lang="en-US"/>
          </a:p>
        </p:txBody>
      </p:sp>
    </p:spTree>
    <p:extLst>
      <p:ext uri="{BB962C8B-B14F-4D97-AF65-F5344CB8AC3E}">
        <p14:creationId xmlns:p14="http://schemas.microsoft.com/office/powerpoint/2010/main" val="183979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13</a:t>
            </a:fld>
            <a:endParaRPr lang="en-US"/>
          </a:p>
        </p:txBody>
      </p:sp>
    </p:spTree>
    <p:extLst>
      <p:ext uri="{BB962C8B-B14F-4D97-AF65-F5344CB8AC3E}">
        <p14:creationId xmlns:p14="http://schemas.microsoft.com/office/powerpoint/2010/main" val="58329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14</a:t>
            </a:fld>
            <a:endParaRPr lang="en-US"/>
          </a:p>
        </p:txBody>
      </p:sp>
    </p:spTree>
    <p:extLst>
      <p:ext uri="{BB962C8B-B14F-4D97-AF65-F5344CB8AC3E}">
        <p14:creationId xmlns:p14="http://schemas.microsoft.com/office/powerpoint/2010/main" val="251509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15</a:t>
            </a:fld>
            <a:endParaRPr lang="en-US"/>
          </a:p>
        </p:txBody>
      </p:sp>
    </p:spTree>
    <p:extLst>
      <p:ext uri="{BB962C8B-B14F-4D97-AF65-F5344CB8AC3E}">
        <p14:creationId xmlns:p14="http://schemas.microsoft.com/office/powerpoint/2010/main" val="236512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16</a:t>
            </a:fld>
            <a:endParaRPr lang="en-US"/>
          </a:p>
        </p:txBody>
      </p:sp>
    </p:spTree>
    <p:extLst>
      <p:ext uri="{BB962C8B-B14F-4D97-AF65-F5344CB8AC3E}">
        <p14:creationId xmlns:p14="http://schemas.microsoft.com/office/powerpoint/2010/main" val="249160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6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05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latin typeface="OpenSans" panose="020B0606030504020204" pitchFamily="34" charset="0"/>
              </a:rPr>
              <a:t>On May 1st, 2020, at precisely 11:11 am EST, Elon Musk decided to tweet.</a:t>
            </a:r>
          </a:p>
          <a:p>
            <a:pPr marL="171450" indent="-171450">
              <a:buFont typeface="Arial" panose="020B0604020202020204" pitchFamily="34" charset="0"/>
              <a:buChar char="•"/>
            </a:pPr>
            <a:r>
              <a:rPr lang="en-US" sz="1200" i="1" dirty="0">
                <a:latin typeface="OpenSans" panose="020B0606030504020204" pitchFamily="34" charset="0"/>
              </a:rPr>
              <a:t> \"Tesla stock price is too high </a:t>
            </a:r>
            <a:r>
              <a:rPr lang="en-US" sz="1200" i="1" dirty="0" err="1">
                <a:latin typeface="OpenSans" panose="020B0606030504020204" pitchFamily="34" charset="0"/>
              </a:rPr>
              <a:t>imo</a:t>
            </a:r>
            <a:r>
              <a:rPr lang="en-US" sz="1200" i="1" dirty="0">
                <a:latin typeface="OpenSans" panose="020B0606030504020204" pitchFamily="34" charset="0"/>
              </a:rPr>
              <a:t>\". </a:t>
            </a:r>
          </a:p>
          <a:p>
            <a:pPr marL="171450" indent="-171450">
              <a:buFont typeface="Arial" panose="020B0604020202020204" pitchFamily="34" charset="0"/>
              <a:buChar char="•"/>
            </a:pPr>
            <a:r>
              <a:rPr lang="en-US" sz="1200" i="1" dirty="0">
                <a:latin typeface="OpenSans" panose="020B0606030504020204" pitchFamily="34" charset="0"/>
              </a:rPr>
              <a:t>The share price that was standing at $760 on 11:15 am dropped to the day's low of $702 on 11:40 am, losing roughly 7% of its value within minutes (\\$14B in value)</a:t>
            </a:r>
          </a:p>
          <a:p>
            <a:pPr marL="171450" indent="-171450">
              <a:buFont typeface="Arial" panose="020B0604020202020204" pitchFamily="34" charset="0"/>
              <a:buChar char="•"/>
            </a:pPr>
            <a:endParaRPr lang="en-US" sz="1200" i="1" dirty="0">
              <a:latin typeface="OpenSans" panose="020B0606030504020204" pitchFamily="34" charset="0"/>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Earlier in 2018, Elon Musk was charged securities fraud for misleading tweets about potentially taking Tesla private.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tweet in question: "Am considering taking Tesla private at $420. Funding secured." Resulted in the charges, and a $40M fine, Musk losing his chair at Tesla, and an 11% increase of Tesla's stock price at the day's close.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Nonetheless, until greater federal action is taken, company CEOs are going to continue to tweet their personal thoughts on a variety of topics, including those that may directly impact their company's stock price, which can be really frustrating for investors.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2</a:t>
            </a:fld>
            <a:endParaRPr lang="en-US"/>
          </a:p>
        </p:txBody>
      </p:sp>
    </p:spTree>
    <p:extLst>
      <p:ext uri="{BB962C8B-B14F-4D97-AF65-F5344CB8AC3E}">
        <p14:creationId xmlns:p14="http://schemas.microsoft.com/office/powerpoint/2010/main" val="161150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response to this, I wanted to see if it was possible to build a model that would make rapid market change predictions by using the Tweets posted by company CEOs. This would serve as a tool for investors that can identify significant, upcoming market changes.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3</a:t>
            </a:fld>
            <a:endParaRPr lang="en-US"/>
          </a:p>
        </p:txBody>
      </p:sp>
    </p:spTree>
    <p:extLst>
      <p:ext uri="{BB962C8B-B14F-4D97-AF65-F5344CB8AC3E}">
        <p14:creationId xmlns:p14="http://schemas.microsoft.com/office/powerpoint/2010/main" val="68609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 maximum of 5-years of stock data were collected from Yahoo! finance using </a:t>
            </a:r>
            <a:r>
              <a:rPr lang="en-US" sz="1200" b="1" i="0" u="none" strike="noStrike" kern="1200" dirty="0" err="1">
                <a:solidFill>
                  <a:schemeClr val="tx1"/>
                </a:solidFill>
                <a:effectLst/>
                <a:latin typeface="+mn-lt"/>
                <a:ea typeface="+mn-ea"/>
                <a:cs typeface="+mn-cs"/>
              </a:rPr>
              <a:t>yfinance</a:t>
            </a:r>
            <a:r>
              <a:rPr lang="en-US" sz="1200" b="0" i="0" u="none" strike="noStrike" kern="1200" dirty="0">
                <a:solidFill>
                  <a:schemeClr val="tx1"/>
                </a:solidFill>
                <a:effectLst/>
                <a:latin typeface="+mn-lt"/>
                <a:ea typeface="+mn-ea"/>
                <a:cs typeface="+mn-cs"/>
              </a:rPr>
              <a:t>. All stocks were collected between </a:t>
            </a:r>
            <a:r>
              <a:rPr lang="en-US" sz="1200" b="0" i="1" u="none" strike="noStrike" kern="1200" dirty="0">
                <a:solidFill>
                  <a:schemeClr val="tx1"/>
                </a:solidFill>
                <a:effectLst/>
                <a:latin typeface="+mn-lt"/>
                <a:ea typeface="+mn-ea"/>
                <a:cs typeface="+mn-cs"/>
              </a:rPr>
              <a:t>August 23rd, 2016</a:t>
            </a:r>
            <a:r>
              <a:rPr lang="en-US" sz="1200" b="0" i="0" u="none" strike="noStrike" kern="1200" dirty="0">
                <a:solidFill>
                  <a:schemeClr val="tx1"/>
                </a:solidFill>
                <a:effectLst/>
                <a:latin typeface="+mn-lt"/>
                <a:ea typeface="+mn-ea"/>
                <a:cs typeface="+mn-cs"/>
              </a:rPr>
              <a:t> to </a:t>
            </a:r>
            <a:r>
              <a:rPr lang="en-US" sz="1200" b="0" i="1" u="none" strike="noStrike" kern="1200" dirty="0">
                <a:solidFill>
                  <a:schemeClr val="tx1"/>
                </a:solidFill>
                <a:effectLst/>
                <a:latin typeface="+mn-lt"/>
                <a:ea typeface="+mn-ea"/>
                <a:cs typeface="+mn-cs"/>
              </a:rPr>
              <a:t>July 20th, 2021</a:t>
            </a:r>
            <a:r>
              <a:rPr lang="en-US" sz="1200" b="0" i="0" u="none" strike="noStrike" kern="1200" dirty="0">
                <a:solidFill>
                  <a:schemeClr val="tx1"/>
                </a:solidFill>
                <a:effectLst/>
                <a:latin typeface="+mn-lt"/>
                <a:ea typeface="+mn-ea"/>
                <a:cs typeface="+mn-cs"/>
              </a:rPr>
              <a:t> with the exception of SPCE (Virgin Galactic) where the earliest public stock price is </a:t>
            </a:r>
            <a:r>
              <a:rPr lang="en-US" sz="1200" b="0" i="1" u="none" strike="noStrike" kern="1200" dirty="0">
                <a:solidFill>
                  <a:schemeClr val="tx1"/>
                </a:solidFill>
                <a:effectLst/>
                <a:latin typeface="+mn-lt"/>
                <a:ea typeface="+mn-ea"/>
                <a:cs typeface="+mn-cs"/>
              </a:rPr>
              <a:t>September 29th, 2017</a:t>
            </a:r>
            <a:r>
              <a:rPr lang="en-US" sz="1200" b="0" i="0" u="none" strike="noStrike" kern="1200" dirty="0">
                <a:solidFill>
                  <a:schemeClr val="tx1"/>
                </a:solidFill>
                <a:effectLst/>
                <a:latin typeface="+mn-lt"/>
                <a:ea typeface="+mn-ea"/>
                <a:cs typeface="+mn-cs"/>
              </a:rPr>
              <a:t>.</a:t>
            </a:r>
          </a:p>
          <a:p>
            <a:pPr marL="171450" indent="-171450" rtl="0">
              <a:buFont typeface="Arial" panose="020B0604020202020204" pitchFamily="34" charset="0"/>
              <a:buChar char="•"/>
            </a:pPr>
            <a:endParaRPr lang="en-US" b="0" dirty="0">
              <a:effectLst/>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obtained Twitter data using </a:t>
            </a:r>
            <a:r>
              <a:rPr lang="en-US" sz="1200" b="0" i="0" kern="1200" dirty="0" err="1">
                <a:solidFill>
                  <a:schemeClr val="tx1"/>
                </a:solidFill>
                <a:effectLst/>
                <a:latin typeface="+mn-lt"/>
                <a:ea typeface="+mn-ea"/>
                <a:cs typeface="+mn-cs"/>
              </a:rPr>
              <a:t>Twint</a:t>
            </a:r>
            <a:r>
              <a:rPr lang="en-US" sz="1200" b="0" i="0" kern="1200" dirty="0">
                <a:solidFill>
                  <a:schemeClr val="tx1"/>
                </a:solidFill>
                <a:effectLst/>
                <a:latin typeface="+mn-lt"/>
                <a:ea typeface="+mn-ea"/>
                <a:cs typeface="+mn-cs"/>
              </a:rPr>
              <a:t> for company executives that had at least 1000 tweets within the 5 years of the collected stock prices. The table summarizes the chosen CEOs and their companies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4</a:t>
            </a:fld>
            <a:endParaRPr lang="en-US"/>
          </a:p>
        </p:txBody>
      </p:sp>
    </p:spTree>
    <p:extLst>
      <p:ext uri="{BB962C8B-B14F-4D97-AF65-F5344CB8AC3E}">
        <p14:creationId xmlns:p14="http://schemas.microsoft.com/office/powerpoint/2010/main" val="364898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number of nouns, verbs, and mentions of an organization like Twitter or Tesla were also counted. The tweets were organized into Pandas </a:t>
            </a:r>
            <a:r>
              <a:rPr lang="en-US" sz="1200" b="0" i="0" kern="1200" dirty="0" err="1">
                <a:solidFill>
                  <a:schemeClr val="tx1"/>
                </a:solidFill>
                <a:effectLst/>
                <a:latin typeface="+mn-lt"/>
                <a:ea typeface="+mn-ea"/>
                <a:cs typeface="+mn-cs"/>
              </a:rPr>
              <a:t>DataFrames</a:t>
            </a:r>
            <a:r>
              <a:rPr lang="en-US" sz="1200" b="0" i="0" kern="1200" dirty="0">
                <a:solidFill>
                  <a:schemeClr val="tx1"/>
                </a:solidFill>
                <a:effectLst/>
                <a:latin typeface="+mn-lt"/>
                <a:ea typeface="+mn-ea"/>
                <a:cs typeface="+mn-cs"/>
              </a:rPr>
              <a:t> containing the raw text and the counts for each feature generated from the tweet.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Tweets that fell between the stock open and close prices were grouped together with assumption they would impact the next price point. Stock prices were converted to the percent change between the open and closing prices (the stock's return), and the stock returns were merged with the collected tweets.</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5</a:t>
            </a:fld>
            <a:endParaRPr lang="en-US"/>
          </a:p>
        </p:txBody>
      </p:sp>
    </p:spTree>
    <p:extLst>
      <p:ext uri="{BB962C8B-B14F-4D97-AF65-F5344CB8AC3E}">
        <p14:creationId xmlns:p14="http://schemas.microsoft.com/office/powerpoint/2010/main" val="125300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1" i="0" u="none" strike="noStrike" kern="1200" dirty="0">
                <a:solidFill>
                  <a:schemeClr val="tx1"/>
                </a:solidFill>
                <a:effectLst/>
                <a:latin typeface="+mn-lt"/>
                <a:ea typeface="+mn-ea"/>
                <a:cs typeface="+mn-cs"/>
              </a:rPr>
              <a:t> </a:t>
            </a:r>
          </a:p>
          <a:p>
            <a:pPr marL="171450" indent="-171450" rtl="0">
              <a:buFont typeface="Arial" panose="020B0604020202020204" pitchFamily="34" charset="0"/>
              <a:buChar char="•"/>
            </a:pPr>
            <a:r>
              <a:rPr lang="en-US" b="0" dirty="0">
                <a:effectLst/>
              </a:rPr>
              <a:t>We are trying to classify stock movement, and so the returns were allocated into two bins, stocks that moved beyond a predetermined value (classified as move in green), and stock changes that were under this value (classified as stay in red). </a:t>
            </a:r>
          </a:p>
          <a:p>
            <a:pPr marL="171450" indent="-171450" rtl="0">
              <a:buFont typeface="Arial" panose="020B0604020202020204" pitchFamily="34" charset="0"/>
              <a:buChar char="•"/>
            </a:pPr>
            <a:endParaRPr lang="en-US" b="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rPr>
              <a:t>Picking the cutoff value for our binary classification problem came down to hypothesizing </a:t>
            </a:r>
            <a:r>
              <a:rPr lang="en-US" sz="1200" b="0" i="0" u="none" strike="noStrike" kern="1200" dirty="0">
                <a:solidFill>
                  <a:schemeClr val="tx1"/>
                </a:solidFill>
                <a:effectLst/>
                <a:latin typeface="+mn-lt"/>
                <a:ea typeface="+mn-ea"/>
                <a:cs typeface="+mn-cs"/>
              </a:rPr>
              <a:t>that stock movement will depend on the features in the tweet. (e.g. a higher number of hashtags in a tweet predicts stock price movement).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As I want to capture the largest differences between the distributions of the class features, these differences should be greater between stocks that move only a little, vs stocks that move a lot, assuming the hypothesis is true.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 use a cutoff of 2.5%, which gives a 10:1 imbalance of the majority stay class over the move class.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can change the bin cutoff for testing purposes, but this was used initially for the purpose of trying to capture the maximum feature differences without creating too imbalanced data. </a:t>
            </a:r>
            <a:br>
              <a:rPr lang="en-US" dirty="0"/>
            </a:b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6</a:t>
            </a:fld>
            <a:endParaRPr lang="en-US"/>
          </a:p>
        </p:txBody>
      </p:sp>
    </p:spTree>
    <p:extLst>
      <p:ext uri="{BB962C8B-B14F-4D97-AF65-F5344CB8AC3E}">
        <p14:creationId xmlns:p14="http://schemas.microsoft.com/office/powerpoint/2010/main" val="316230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r>
              <a:rPr lang="en-US" dirty="0"/>
              <a:t>Here I Just wanted to show the distributions of the number of tweets in each stock movement class. The takeaway is how much green can be see for each username. </a:t>
            </a:r>
          </a:p>
          <a:p>
            <a:endParaRPr lang="en-US" dirty="0"/>
          </a:p>
          <a:p>
            <a:r>
              <a:rPr lang="en-US" sz="1200" b="0" i="0" u="none" strike="noStrike" kern="1200" dirty="0">
                <a:solidFill>
                  <a:schemeClr val="tx1"/>
                </a:solidFill>
                <a:effectLst/>
                <a:latin typeface="+mn-lt"/>
                <a:ea typeface="+mn-ea"/>
                <a:cs typeface="+mn-cs"/>
              </a:rPr>
              <a:t>The distribution in the number of tweets varies significantly with each class Richard Branson. Even though there is a large overlap in the binned values, the visible density difference in a lower number of tweets before an open/close price seems to indicate that there is a correlation in this feature and stocks that move beyond the +/- 2.5%. </a:t>
            </a:r>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7</a:t>
            </a:fld>
            <a:endParaRPr lang="en-US"/>
          </a:p>
        </p:txBody>
      </p:sp>
    </p:spTree>
    <p:extLst>
      <p:ext uri="{BB962C8B-B14F-4D97-AF65-F5344CB8AC3E}">
        <p14:creationId xmlns:p14="http://schemas.microsoft.com/office/powerpoint/2010/main" val="209694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Heatmaps of the feature correlations for each CEO are below.  The bin categories, stay and move, were added as binary features for visualization. The heat color corresponds to </a:t>
            </a:r>
            <a:r>
              <a:rPr lang="en-US" sz="1200" b="0" i="0" u="none" strike="noStrike" kern="1200" dirty="0" err="1">
                <a:solidFill>
                  <a:schemeClr val="tx1"/>
                </a:solidFill>
                <a:effectLst/>
                <a:latin typeface="+mn-lt"/>
                <a:ea typeface="+mn-ea"/>
                <a:cs typeface="+mn-cs"/>
              </a:rPr>
              <a:t>Pearsons</a:t>
            </a:r>
            <a:r>
              <a:rPr lang="en-US" sz="1200" b="0" i="0" u="none" strike="noStrike" kern="1200" dirty="0">
                <a:solidFill>
                  <a:schemeClr val="tx1"/>
                </a:solidFill>
                <a:effectLst/>
                <a:latin typeface="+mn-lt"/>
                <a:ea typeface="+mn-ea"/>
                <a:cs typeface="+mn-cs"/>
              </a:rPr>
              <a:t>’ r correlation value between </a:t>
            </a:r>
            <a:r>
              <a:rPr lang="en-US" sz="1200" b="0" i="0" u="none" strike="noStrike" kern="1200" dirty="0" err="1">
                <a:solidFill>
                  <a:schemeClr val="tx1"/>
                </a:solidFill>
                <a:effectLst/>
                <a:latin typeface="+mn-lt"/>
                <a:ea typeface="+mn-ea"/>
                <a:cs typeface="+mn-cs"/>
              </a:rPr>
              <a:t>eac</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Strong correlations between the tweet features can be seen for each executive in varying degrees.</a:t>
            </a: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percent change values themselves don’t have any strong correlations across any of the scraped tweet features, save for a small positive correlation in Elon Musk’s tweets, but the tweets collected from Richard Branson seem to have some unique correlations that may impart some predictability in our machine learning model. </a:t>
            </a:r>
            <a:endParaRPr lang="en-US" b="0" dirty="0">
              <a:effectLst/>
            </a:endParaRPr>
          </a:p>
          <a:p>
            <a:br>
              <a:rPr lang="en-US" dirty="0"/>
            </a:br>
            <a:r>
              <a:rPr lang="en-US" sz="1200" b="0" i="0" u="none" strike="noStrike" kern="1200" dirty="0">
                <a:solidFill>
                  <a:schemeClr val="tx1"/>
                </a:solidFill>
                <a:effectLst/>
                <a:latin typeface="+mn-lt"/>
                <a:ea typeface="+mn-ea"/>
                <a:cs typeface="+mn-cs"/>
              </a:rPr>
              <a:t>h feature.</a:t>
            </a:r>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8</a:t>
            </a:fld>
            <a:endParaRPr lang="en-US"/>
          </a:p>
        </p:txBody>
      </p:sp>
    </p:spTree>
    <p:extLst>
      <p:ext uri="{BB962C8B-B14F-4D97-AF65-F5344CB8AC3E}">
        <p14:creationId xmlns:p14="http://schemas.microsoft.com/office/powerpoint/2010/main" val="146053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very strong correlations between Richard Branson’s media features and the number of tweets,. This strong correlation between the features is present to a lesser degree in the other CEO heatmaps….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bins isn’t present in any of the other CEO heatmaps. It is also interesting that the price and move bins are both negatively correlated with the other features in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A30FC39-93DB-4857-96A1-98AA7F87C3B9}" type="slidenum">
              <a:rPr lang="en-US" smtClean="0"/>
              <a:t>9</a:t>
            </a:fld>
            <a:endParaRPr lang="en-US"/>
          </a:p>
        </p:txBody>
      </p:sp>
    </p:spTree>
    <p:extLst>
      <p:ext uri="{BB962C8B-B14F-4D97-AF65-F5344CB8AC3E}">
        <p14:creationId xmlns:p14="http://schemas.microsoft.com/office/powerpoint/2010/main" val="144638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Tree>
    <p:extLst>
      <p:ext uri="{BB962C8B-B14F-4D97-AF65-F5344CB8AC3E}">
        <p14:creationId xmlns:p14="http://schemas.microsoft.com/office/powerpoint/2010/main" val="1098691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1" y="0"/>
            <a:ext cx="10058402" cy="11887200"/>
          </a:xfrm>
          <a:prstGeom prst="rect">
            <a:avLst/>
          </a:prstGeom>
          <a:solidFill>
            <a:schemeClr val="bg2">
              <a:lumMod val="90000"/>
            </a:schemeClr>
          </a:solidFill>
        </p:spPr>
      </p:sp>
    </p:spTree>
    <p:extLst>
      <p:ext uri="{BB962C8B-B14F-4D97-AF65-F5344CB8AC3E}">
        <p14:creationId xmlns:p14="http://schemas.microsoft.com/office/powerpoint/2010/main" val="315754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15854668" y="0"/>
            <a:ext cx="7005332" cy="11887200"/>
          </a:xfrm>
          <a:prstGeom prst="rect">
            <a:avLst/>
          </a:prstGeom>
          <a:solidFill>
            <a:schemeClr val="bg2">
              <a:lumMod val="90000"/>
            </a:schemeClr>
          </a:solidFill>
        </p:spPr>
      </p:sp>
    </p:spTree>
    <p:extLst>
      <p:ext uri="{BB962C8B-B14F-4D97-AF65-F5344CB8AC3E}">
        <p14:creationId xmlns:p14="http://schemas.microsoft.com/office/powerpoint/2010/main" val="68316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Holder 09">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11430000" y="0"/>
            <a:ext cx="11430000" cy="12811328"/>
          </a:xfrm>
          <a:prstGeom prst="rect">
            <a:avLst/>
          </a:prstGeom>
          <a:solidFill>
            <a:schemeClr val="bg2">
              <a:lumMod val="90000"/>
            </a:schemeClr>
          </a:solidFill>
        </p:spPr>
      </p:sp>
    </p:spTree>
    <p:extLst>
      <p:ext uri="{BB962C8B-B14F-4D97-AF65-F5344CB8AC3E}">
        <p14:creationId xmlns:p14="http://schemas.microsoft.com/office/powerpoint/2010/main" val="3001163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Holder 20">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0" y="6400800"/>
            <a:ext cx="4572000" cy="5486400"/>
          </a:xfrm>
          <a:prstGeom prst="rect">
            <a:avLst/>
          </a:prstGeom>
          <a:solidFill>
            <a:schemeClr val="bg2">
              <a:lumMod val="90000"/>
            </a:schemeClr>
          </a:solidFill>
        </p:spPr>
      </p:sp>
      <p:sp>
        <p:nvSpPr>
          <p:cNvPr id="5" name="Picture Placeholder 15"/>
          <p:cNvSpPr>
            <a:spLocks noGrp="1"/>
          </p:cNvSpPr>
          <p:nvPr>
            <p:ph type="pic" sz="quarter" idx="15"/>
          </p:nvPr>
        </p:nvSpPr>
        <p:spPr>
          <a:xfrm>
            <a:off x="13716000" y="6400800"/>
            <a:ext cx="4572000" cy="5486400"/>
          </a:xfrm>
          <a:prstGeom prst="rect">
            <a:avLst/>
          </a:prstGeom>
          <a:solidFill>
            <a:schemeClr val="bg2">
              <a:lumMod val="90000"/>
            </a:schemeClr>
          </a:solidFill>
        </p:spPr>
      </p:sp>
      <p:sp>
        <p:nvSpPr>
          <p:cNvPr id="8" name="Picture Placeholder 16"/>
          <p:cNvSpPr>
            <a:spLocks noGrp="1"/>
          </p:cNvSpPr>
          <p:nvPr>
            <p:ph type="pic" sz="quarter" idx="16"/>
          </p:nvPr>
        </p:nvSpPr>
        <p:spPr>
          <a:xfrm>
            <a:off x="18288000" y="6400800"/>
            <a:ext cx="4572000" cy="5486400"/>
          </a:xfrm>
          <a:prstGeom prst="rect">
            <a:avLst/>
          </a:prstGeom>
          <a:solidFill>
            <a:schemeClr val="bg2">
              <a:lumMod val="90000"/>
            </a:schemeClr>
          </a:solidFill>
        </p:spPr>
      </p:sp>
      <p:sp>
        <p:nvSpPr>
          <p:cNvPr id="9" name="Picture Placeholder 17"/>
          <p:cNvSpPr>
            <a:spLocks noGrp="1"/>
          </p:cNvSpPr>
          <p:nvPr>
            <p:ph type="pic" sz="quarter" idx="17"/>
          </p:nvPr>
        </p:nvSpPr>
        <p:spPr>
          <a:xfrm>
            <a:off x="4572000" y="6400800"/>
            <a:ext cx="4572000" cy="5486400"/>
          </a:xfrm>
          <a:prstGeom prst="rect">
            <a:avLst/>
          </a:prstGeom>
          <a:solidFill>
            <a:schemeClr val="bg2">
              <a:lumMod val="90000"/>
            </a:schemeClr>
          </a:solidFill>
        </p:spPr>
      </p:sp>
      <p:sp>
        <p:nvSpPr>
          <p:cNvPr id="10" name="Picture Placeholder 18"/>
          <p:cNvSpPr>
            <a:spLocks noGrp="1"/>
          </p:cNvSpPr>
          <p:nvPr>
            <p:ph type="pic" sz="quarter" idx="18"/>
          </p:nvPr>
        </p:nvSpPr>
        <p:spPr>
          <a:xfrm>
            <a:off x="9144000" y="6400800"/>
            <a:ext cx="4572000" cy="5486400"/>
          </a:xfrm>
          <a:prstGeom prst="rect">
            <a:avLst/>
          </a:prstGeom>
          <a:solidFill>
            <a:schemeClr val="bg2">
              <a:lumMod val="90000"/>
            </a:schemeClr>
          </a:solidFill>
        </p:spPr>
      </p:sp>
    </p:spTree>
    <p:extLst>
      <p:ext uri="{BB962C8B-B14F-4D97-AF65-F5344CB8AC3E}">
        <p14:creationId xmlns:p14="http://schemas.microsoft.com/office/powerpoint/2010/main" val="4195078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Holder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0" y="1848258"/>
            <a:ext cx="4572000" cy="4572000"/>
          </a:xfrm>
          <a:prstGeom prst="rect">
            <a:avLst/>
          </a:prstGeom>
          <a:solidFill>
            <a:schemeClr val="bg2">
              <a:lumMod val="90000"/>
            </a:schemeClr>
          </a:solidFill>
        </p:spPr>
      </p:sp>
      <p:sp>
        <p:nvSpPr>
          <p:cNvPr id="5" name="Picture Placeholder 15"/>
          <p:cNvSpPr>
            <a:spLocks noGrp="1"/>
          </p:cNvSpPr>
          <p:nvPr>
            <p:ph type="pic" sz="quarter" idx="15"/>
          </p:nvPr>
        </p:nvSpPr>
        <p:spPr>
          <a:xfrm>
            <a:off x="13716000" y="1848258"/>
            <a:ext cx="4572000" cy="4572000"/>
          </a:xfrm>
          <a:prstGeom prst="rect">
            <a:avLst/>
          </a:prstGeom>
          <a:solidFill>
            <a:schemeClr val="bg2">
              <a:lumMod val="90000"/>
            </a:schemeClr>
          </a:solidFill>
        </p:spPr>
      </p:sp>
      <p:sp>
        <p:nvSpPr>
          <p:cNvPr id="8" name="Picture Placeholder 16"/>
          <p:cNvSpPr>
            <a:spLocks noGrp="1"/>
          </p:cNvSpPr>
          <p:nvPr>
            <p:ph type="pic" sz="quarter" idx="16"/>
          </p:nvPr>
        </p:nvSpPr>
        <p:spPr>
          <a:xfrm>
            <a:off x="18288000" y="1848258"/>
            <a:ext cx="4572000" cy="4572000"/>
          </a:xfrm>
          <a:prstGeom prst="rect">
            <a:avLst/>
          </a:prstGeom>
          <a:solidFill>
            <a:schemeClr val="bg2">
              <a:lumMod val="90000"/>
            </a:schemeClr>
          </a:solidFill>
        </p:spPr>
      </p:sp>
      <p:sp>
        <p:nvSpPr>
          <p:cNvPr id="9" name="Picture Placeholder 17"/>
          <p:cNvSpPr>
            <a:spLocks noGrp="1"/>
          </p:cNvSpPr>
          <p:nvPr>
            <p:ph type="pic" sz="quarter" idx="17"/>
          </p:nvPr>
        </p:nvSpPr>
        <p:spPr>
          <a:xfrm>
            <a:off x="4572000" y="1848258"/>
            <a:ext cx="4572000" cy="4572000"/>
          </a:xfrm>
          <a:prstGeom prst="rect">
            <a:avLst/>
          </a:prstGeom>
          <a:solidFill>
            <a:schemeClr val="bg2">
              <a:lumMod val="90000"/>
            </a:schemeClr>
          </a:solidFill>
        </p:spPr>
      </p:sp>
      <p:sp>
        <p:nvSpPr>
          <p:cNvPr id="10" name="Picture Placeholder 18"/>
          <p:cNvSpPr>
            <a:spLocks noGrp="1"/>
          </p:cNvSpPr>
          <p:nvPr>
            <p:ph type="pic" sz="quarter" idx="18"/>
          </p:nvPr>
        </p:nvSpPr>
        <p:spPr>
          <a:xfrm>
            <a:off x="9144000" y="1848258"/>
            <a:ext cx="4572000" cy="4572000"/>
          </a:xfrm>
          <a:prstGeom prst="rect">
            <a:avLst/>
          </a:prstGeom>
          <a:solidFill>
            <a:schemeClr val="bg2">
              <a:lumMod val="90000"/>
            </a:schemeClr>
          </a:solidFill>
        </p:spPr>
      </p:sp>
    </p:spTree>
    <p:extLst>
      <p:ext uri="{BB962C8B-B14F-4D97-AF65-F5344CB8AC3E}">
        <p14:creationId xmlns:p14="http://schemas.microsoft.com/office/powerpoint/2010/main" val="143891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7"/>
          <p:cNvSpPr>
            <a:spLocks noGrp="1"/>
          </p:cNvSpPr>
          <p:nvPr>
            <p:ph type="pic" sz="quarter" idx="13"/>
          </p:nvPr>
        </p:nvSpPr>
        <p:spPr>
          <a:xfrm>
            <a:off x="6607641" y="2743200"/>
            <a:ext cx="3657600" cy="8229600"/>
          </a:xfrm>
          <a:prstGeom prst="rect">
            <a:avLst/>
          </a:prstGeom>
          <a:solidFill>
            <a:schemeClr val="bg2">
              <a:lumMod val="90000"/>
            </a:schemeClr>
          </a:solidFill>
        </p:spPr>
      </p:sp>
      <p:sp>
        <p:nvSpPr>
          <p:cNvPr id="5" name="Picture Placeholder 18"/>
          <p:cNvSpPr>
            <a:spLocks noGrp="1"/>
          </p:cNvSpPr>
          <p:nvPr>
            <p:ph type="pic" sz="quarter" idx="14"/>
          </p:nvPr>
        </p:nvSpPr>
        <p:spPr>
          <a:xfrm>
            <a:off x="10348695" y="2743200"/>
            <a:ext cx="3657600" cy="8229600"/>
          </a:xfrm>
          <a:prstGeom prst="rect">
            <a:avLst/>
          </a:prstGeom>
          <a:solidFill>
            <a:schemeClr val="bg2">
              <a:lumMod val="90000"/>
            </a:schemeClr>
          </a:solidFill>
        </p:spPr>
      </p:sp>
      <p:sp>
        <p:nvSpPr>
          <p:cNvPr id="8" name="Picture Placeholder 19"/>
          <p:cNvSpPr>
            <a:spLocks noGrp="1"/>
          </p:cNvSpPr>
          <p:nvPr>
            <p:ph type="pic" sz="quarter" idx="15"/>
          </p:nvPr>
        </p:nvSpPr>
        <p:spPr>
          <a:xfrm>
            <a:off x="14089746" y="2743200"/>
            <a:ext cx="3657600"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1442576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Holder 17">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https://github.com/Pooret/Predicting-Executive-Stock-Movements</a:t>
            </a:r>
          </a:p>
        </p:txBody>
      </p:sp>
      <p:sp>
        <p:nvSpPr>
          <p:cNvPr id="5" name="Slide Number Placeholder 4"/>
          <p:cNvSpPr>
            <a:spLocks noGrp="1"/>
          </p:cNvSpPr>
          <p:nvPr>
            <p:ph type="sldNum" sz="quarter" idx="12"/>
          </p:nvPr>
        </p:nvSpPr>
        <p:spPr/>
        <p:txBody>
          <a:bodyPr/>
          <a:lstStyle/>
          <a:p>
            <a:fld id="{56DCFB14-7DA6-44D4-A265-5EB7147727CA}" type="slidenum">
              <a:rPr lang="en-US" smtClean="0"/>
              <a:t>‹#›</a:t>
            </a:fld>
            <a:endParaRPr lang="en-US"/>
          </a:p>
        </p:txBody>
      </p:sp>
      <p:sp>
        <p:nvSpPr>
          <p:cNvPr id="6" name="Picture Placeholder 3"/>
          <p:cNvSpPr>
            <a:spLocks noGrp="1"/>
          </p:cNvSpPr>
          <p:nvPr>
            <p:ph type="pic" sz="quarter" idx="13"/>
          </p:nvPr>
        </p:nvSpPr>
        <p:spPr>
          <a:xfrm>
            <a:off x="0" y="1828800"/>
            <a:ext cx="11430000" cy="4572000"/>
          </a:xfrm>
          <a:prstGeom prst="rect">
            <a:avLst/>
          </a:prstGeom>
          <a:solidFill>
            <a:schemeClr val="bg2">
              <a:lumMod val="90000"/>
            </a:schemeClr>
          </a:solidFill>
        </p:spPr>
      </p:sp>
      <p:sp>
        <p:nvSpPr>
          <p:cNvPr id="7" name="Picture Placeholder 4"/>
          <p:cNvSpPr>
            <a:spLocks noGrp="1"/>
          </p:cNvSpPr>
          <p:nvPr>
            <p:ph type="pic" sz="quarter" idx="14"/>
          </p:nvPr>
        </p:nvSpPr>
        <p:spPr>
          <a:xfrm>
            <a:off x="11430000" y="6400800"/>
            <a:ext cx="11430000" cy="4572000"/>
          </a:xfrm>
          <a:prstGeom prst="rect">
            <a:avLst/>
          </a:prstGeom>
          <a:solidFill>
            <a:schemeClr val="bg2">
              <a:lumMod val="90000"/>
            </a:schemeClr>
          </a:solidFill>
        </p:spPr>
      </p:sp>
    </p:spTree>
    <p:extLst>
      <p:ext uri="{BB962C8B-B14F-4D97-AF65-F5344CB8AC3E}">
        <p14:creationId xmlns:p14="http://schemas.microsoft.com/office/powerpoint/2010/main" val="389826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Holder 14">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2" y="2743203"/>
            <a:ext cx="4572000" cy="4572000"/>
          </a:xfrm>
          <a:prstGeom prst="rect">
            <a:avLst/>
          </a:prstGeom>
          <a:solidFill>
            <a:schemeClr val="bg2">
              <a:lumMod val="90000"/>
            </a:schemeClr>
          </a:solidFill>
        </p:spPr>
      </p:sp>
      <p:sp>
        <p:nvSpPr>
          <p:cNvPr id="5" name="Picture Placeholder 14"/>
          <p:cNvSpPr>
            <a:spLocks noGrp="1"/>
          </p:cNvSpPr>
          <p:nvPr>
            <p:ph type="pic" sz="quarter" idx="14"/>
          </p:nvPr>
        </p:nvSpPr>
        <p:spPr>
          <a:xfrm>
            <a:off x="4571998" y="2743203"/>
            <a:ext cx="4572000" cy="4572000"/>
          </a:xfrm>
          <a:prstGeom prst="rect">
            <a:avLst/>
          </a:prstGeom>
          <a:solidFill>
            <a:schemeClr val="bg2">
              <a:lumMod val="90000"/>
            </a:schemeClr>
          </a:solidFill>
        </p:spPr>
      </p:sp>
      <p:sp>
        <p:nvSpPr>
          <p:cNvPr id="8" name="Picture Placeholder 15"/>
          <p:cNvSpPr>
            <a:spLocks noGrp="1"/>
          </p:cNvSpPr>
          <p:nvPr>
            <p:ph type="pic" sz="quarter" idx="15"/>
          </p:nvPr>
        </p:nvSpPr>
        <p:spPr>
          <a:xfrm>
            <a:off x="13715998" y="2743203"/>
            <a:ext cx="4572000" cy="4572000"/>
          </a:xfrm>
          <a:prstGeom prst="rect">
            <a:avLst/>
          </a:prstGeom>
          <a:solidFill>
            <a:schemeClr val="bg2">
              <a:lumMod val="90000"/>
            </a:schemeClr>
          </a:solidFill>
        </p:spPr>
      </p:sp>
      <p:sp>
        <p:nvSpPr>
          <p:cNvPr id="9" name="Picture Placeholder 16"/>
          <p:cNvSpPr>
            <a:spLocks noGrp="1"/>
          </p:cNvSpPr>
          <p:nvPr>
            <p:ph type="pic" sz="quarter" idx="16"/>
          </p:nvPr>
        </p:nvSpPr>
        <p:spPr>
          <a:xfrm>
            <a:off x="18287998" y="2743203"/>
            <a:ext cx="4572000" cy="4572000"/>
          </a:xfrm>
          <a:prstGeom prst="rect">
            <a:avLst/>
          </a:prstGeom>
          <a:solidFill>
            <a:schemeClr val="bg2">
              <a:lumMod val="90000"/>
            </a:schemeClr>
          </a:solidFill>
        </p:spPr>
      </p:sp>
      <p:sp>
        <p:nvSpPr>
          <p:cNvPr id="10" name="Picture Placeholder 17"/>
          <p:cNvSpPr>
            <a:spLocks noGrp="1"/>
          </p:cNvSpPr>
          <p:nvPr>
            <p:ph type="pic" sz="quarter" idx="17"/>
          </p:nvPr>
        </p:nvSpPr>
        <p:spPr>
          <a:xfrm>
            <a:off x="-2" y="7315204"/>
            <a:ext cx="4572000" cy="4572000"/>
          </a:xfrm>
          <a:prstGeom prst="rect">
            <a:avLst/>
          </a:prstGeom>
          <a:solidFill>
            <a:schemeClr val="bg2">
              <a:lumMod val="90000"/>
            </a:schemeClr>
          </a:solidFill>
        </p:spPr>
      </p:sp>
      <p:sp>
        <p:nvSpPr>
          <p:cNvPr id="11" name="Picture Placeholder 18"/>
          <p:cNvSpPr>
            <a:spLocks noGrp="1"/>
          </p:cNvSpPr>
          <p:nvPr>
            <p:ph type="pic" sz="quarter" idx="18"/>
          </p:nvPr>
        </p:nvSpPr>
        <p:spPr>
          <a:xfrm>
            <a:off x="9143998" y="2743203"/>
            <a:ext cx="4572000" cy="4572000"/>
          </a:xfrm>
          <a:prstGeom prst="rect">
            <a:avLst/>
          </a:prstGeom>
          <a:solidFill>
            <a:schemeClr val="bg2">
              <a:lumMod val="90000"/>
            </a:schemeClr>
          </a:solidFill>
        </p:spPr>
      </p:sp>
      <p:sp>
        <p:nvSpPr>
          <p:cNvPr id="12" name="Picture Placeholder 19"/>
          <p:cNvSpPr>
            <a:spLocks noGrp="1"/>
          </p:cNvSpPr>
          <p:nvPr>
            <p:ph type="pic" sz="quarter" idx="19"/>
          </p:nvPr>
        </p:nvSpPr>
        <p:spPr>
          <a:xfrm>
            <a:off x="13715998" y="7315204"/>
            <a:ext cx="4572000" cy="4572000"/>
          </a:xfrm>
          <a:prstGeom prst="rect">
            <a:avLst/>
          </a:prstGeom>
          <a:solidFill>
            <a:schemeClr val="bg2">
              <a:lumMod val="90000"/>
            </a:schemeClr>
          </a:solidFill>
        </p:spPr>
      </p:sp>
      <p:sp>
        <p:nvSpPr>
          <p:cNvPr id="13" name="Picture Placeholder 21"/>
          <p:cNvSpPr>
            <a:spLocks noGrp="1"/>
          </p:cNvSpPr>
          <p:nvPr>
            <p:ph type="pic" sz="quarter" idx="21"/>
          </p:nvPr>
        </p:nvSpPr>
        <p:spPr>
          <a:xfrm>
            <a:off x="4571998" y="7315204"/>
            <a:ext cx="4572000" cy="4572000"/>
          </a:xfrm>
          <a:prstGeom prst="rect">
            <a:avLst/>
          </a:prstGeom>
          <a:solidFill>
            <a:schemeClr val="bg2">
              <a:lumMod val="90000"/>
            </a:schemeClr>
          </a:solidFill>
        </p:spPr>
      </p:sp>
      <p:sp>
        <p:nvSpPr>
          <p:cNvPr id="14" name="Picture Placeholder 22"/>
          <p:cNvSpPr>
            <a:spLocks noGrp="1"/>
          </p:cNvSpPr>
          <p:nvPr>
            <p:ph type="pic" sz="quarter" idx="22"/>
          </p:nvPr>
        </p:nvSpPr>
        <p:spPr>
          <a:xfrm>
            <a:off x="9143998" y="7315204"/>
            <a:ext cx="4572000" cy="4572000"/>
          </a:xfrm>
          <a:prstGeom prst="rect">
            <a:avLst/>
          </a:prstGeom>
          <a:solidFill>
            <a:schemeClr val="bg2">
              <a:lumMod val="90000"/>
            </a:schemeClr>
          </a:solidFill>
        </p:spPr>
      </p:sp>
      <p:sp>
        <p:nvSpPr>
          <p:cNvPr id="15" name="Picture Placeholder 23"/>
          <p:cNvSpPr>
            <a:spLocks noGrp="1"/>
          </p:cNvSpPr>
          <p:nvPr>
            <p:ph type="pic" sz="quarter" idx="23"/>
          </p:nvPr>
        </p:nvSpPr>
        <p:spPr>
          <a:xfrm>
            <a:off x="18287998" y="7315204"/>
            <a:ext cx="4572000" cy="4572000"/>
          </a:xfrm>
          <a:prstGeom prst="rect">
            <a:avLst/>
          </a:prstGeom>
          <a:solidFill>
            <a:schemeClr val="bg2">
              <a:lumMod val="90000"/>
            </a:schemeClr>
          </a:solidFill>
        </p:spPr>
      </p:sp>
    </p:spTree>
    <p:extLst>
      <p:ext uri="{BB962C8B-B14F-4D97-AF65-F5344CB8AC3E}">
        <p14:creationId xmlns:p14="http://schemas.microsoft.com/office/powerpoint/2010/main" val="1942472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Holder 1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3"/>
          <p:cNvSpPr>
            <a:spLocks noGrp="1"/>
          </p:cNvSpPr>
          <p:nvPr>
            <p:ph type="pic" sz="quarter" idx="13"/>
          </p:nvPr>
        </p:nvSpPr>
        <p:spPr>
          <a:xfrm>
            <a:off x="-2" y="2743203"/>
            <a:ext cx="4572000" cy="4572000"/>
          </a:xfrm>
          <a:prstGeom prst="rect">
            <a:avLst/>
          </a:prstGeom>
          <a:solidFill>
            <a:schemeClr val="bg2">
              <a:lumMod val="90000"/>
            </a:schemeClr>
          </a:solidFill>
        </p:spPr>
      </p:sp>
      <p:sp>
        <p:nvSpPr>
          <p:cNvPr id="5" name="Picture Placeholder 14"/>
          <p:cNvSpPr>
            <a:spLocks noGrp="1"/>
          </p:cNvSpPr>
          <p:nvPr>
            <p:ph type="pic" sz="quarter" idx="14"/>
          </p:nvPr>
        </p:nvSpPr>
        <p:spPr>
          <a:xfrm>
            <a:off x="4571998" y="2743203"/>
            <a:ext cx="4572000" cy="4572000"/>
          </a:xfrm>
          <a:prstGeom prst="rect">
            <a:avLst/>
          </a:prstGeom>
          <a:solidFill>
            <a:schemeClr val="bg2">
              <a:lumMod val="90000"/>
            </a:schemeClr>
          </a:solidFill>
        </p:spPr>
      </p:sp>
      <p:sp>
        <p:nvSpPr>
          <p:cNvPr id="8" name="Picture Placeholder 15"/>
          <p:cNvSpPr>
            <a:spLocks noGrp="1"/>
          </p:cNvSpPr>
          <p:nvPr>
            <p:ph type="pic" sz="quarter" idx="15"/>
          </p:nvPr>
        </p:nvSpPr>
        <p:spPr>
          <a:xfrm>
            <a:off x="13715998" y="2743203"/>
            <a:ext cx="4572000" cy="4572000"/>
          </a:xfrm>
          <a:prstGeom prst="rect">
            <a:avLst/>
          </a:prstGeom>
          <a:solidFill>
            <a:schemeClr val="bg2">
              <a:lumMod val="90000"/>
            </a:schemeClr>
          </a:solidFill>
        </p:spPr>
      </p:sp>
      <p:sp>
        <p:nvSpPr>
          <p:cNvPr id="9" name="Picture Placeholder 16"/>
          <p:cNvSpPr>
            <a:spLocks noGrp="1"/>
          </p:cNvSpPr>
          <p:nvPr>
            <p:ph type="pic" sz="quarter" idx="16"/>
          </p:nvPr>
        </p:nvSpPr>
        <p:spPr>
          <a:xfrm>
            <a:off x="18287998" y="2743203"/>
            <a:ext cx="4572000" cy="4572000"/>
          </a:xfrm>
          <a:prstGeom prst="rect">
            <a:avLst/>
          </a:prstGeom>
          <a:solidFill>
            <a:schemeClr val="bg2">
              <a:lumMod val="90000"/>
            </a:schemeClr>
          </a:solidFill>
        </p:spPr>
      </p:sp>
      <p:sp>
        <p:nvSpPr>
          <p:cNvPr id="10" name="Picture Placeholder 18"/>
          <p:cNvSpPr>
            <a:spLocks noGrp="1"/>
          </p:cNvSpPr>
          <p:nvPr>
            <p:ph type="pic" sz="quarter" idx="18"/>
          </p:nvPr>
        </p:nvSpPr>
        <p:spPr>
          <a:xfrm>
            <a:off x="9143998" y="2743203"/>
            <a:ext cx="4572000" cy="4572000"/>
          </a:xfrm>
          <a:prstGeom prst="rect">
            <a:avLst/>
          </a:prstGeom>
          <a:solidFill>
            <a:schemeClr val="bg2">
              <a:lumMod val="90000"/>
            </a:schemeClr>
          </a:solidFill>
        </p:spPr>
      </p:sp>
    </p:spTree>
    <p:extLst>
      <p:ext uri="{BB962C8B-B14F-4D97-AF65-F5344CB8AC3E}">
        <p14:creationId xmlns:p14="http://schemas.microsoft.com/office/powerpoint/2010/main" val="618254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Holder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https://github.com/Pooret/Predicting-Executive-Stock-Movements</a:t>
            </a:r>
          </a:p>
        </p:txBody>
      </p:sp>
      <p:sp>
        <p:nvSpPr>
          <p:cNvPr id="9" name="Slide Number Placeholder 8"/>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0" y="0"/>
            <a:ext cx="22860000" cy="8229600"/>
          </a:xfrm>
          <a:prstGeom prst="rect">
            <a:avLst/>
          </a:prstGeom>
          <a:solidFill>
            <a:schemeClr val="bg2">
              <a:lumMod val="90000"/>
            </a:schemeClr>
          </a:solidFill>
        </p:spPr>
      </p:sp>
    </p:spTree>
    <p:extLst>
      <p:ext uri="{BB962C8B-B14F-4D97-AF65-F5344CB8AC3E}">
        <p14:creationId xmlns:p14="http://schemas.microsoft.com/office/powerpoint/2010/main" val="266225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Holder 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0" y="1828801"/>
            <a:ext cx="11430000" cy="9144000"/>
          </a:xfrm>
          <a:prstGeom prst="rect">
            <a:avLst/>
          </a:prstGeom>
          <a:solidFill>
            <a:schemeClr val="bg2">
              <a:lumMod val="90000"/>
            </a:schemeClr>
          </a:solidFill>
        </p:spPr>
      </p:sp>
    </p:spTree>
    <p:extLst>
      <p:ext uri="{BB962C8B-B14F-4D97-AF65-F5344CB8AC3E}">
        <p14:creationId xmlns:p14="http://schemas.microsoft.com/office/powerpoint/2010/main" val="696341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Holder 2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7315200"/>
            <a:ext cx="22860000" cy="5486400"/>
          </a:xfrm>
          <a:prstGeom prst="rect">
            <a:avLst/>
          </a:prstGeom>
          <a:solidFill>
            <a:schemeClr val="bg2">
              <a:lumMod val="90000"/>
            </a:schemeClr>
          </a:solidFill>
        </p:spPr>
      </p:sp>
    </p:spTree>
    <p:extLst>
      <p:ext uri="{BB962C8B-B14F-4D97-AF65-F5344CB8AC3E}">
        <p14:creationId xmlns:p14="http://schemas.microsoft.com/office/powerpoint/2010/main" val="245283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6410528"/>
          </a:xfrm>
          <a:prstGeom prst="rect">
            <a:avLst/>
          </a:prstGeom>
          <a:solidFill>
            <a:schemeClr val="bg2">
              <a:lumMod val="90000"/>
            </a:schemeClr>
          </a:solidFill>
        </p:spPr>
      </p:sp>
    </p:spTree>
    <p:extLst>
      <p:ext uri="{BB962C8B-B14F-4D97-AF65-F5344CB8AC3E}">
        <p14:creationId xmlns:p14="http://schemas.microsoft.com/office/powerpoint/2010/main" val="717276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4361011"/>
          </a:xfrm>
          <a:prstGeom prst="rect">
            <a:avLst/>
          </a:prstGeom>
          <a:solidFill>
            <a:schemeClr val="bg2">
              <a:lumMod val="90000"/>
            </a:schemeClr>
          </a:solidFill>
        </p:spPr>
      </p:sp>
    </p:spTree>
    <p:extLst>
      <p:ext uri="{BB962C8B-B14F-4D97-AF65-F5344CB8AC3E}">
        <p14:creationId xmlns:p14="http://schemas.microsoft.com/office/powerpoint/2010/main" val="2819201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9728"/>
            <a:ext cx="22860000" cy="10543616"/>
          </a:xfrm>
          <a:prstGeom prst="rect">
            <a:avLst/>
          </a:prstGeom>
          <a:solidFill>
            <a:schemeClr val="bg2">
              <a:lumMod val="90000"/>
            </a:schemeClr>
          </a:solidFill>
        </p:spPr>
      </p:sp>
    </p:spTree>
    <p:extLst>
      <p:ext uri="{BB962C8B-B14F-4D97-AF65-F5344CB8AC3E}">
        <p14:creationId xmlns:p14="http://schemas.microsoft.com/office/powerpoint/2010/main" val="2494325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11430000" cy="12801600"/>
          </a:xfrm>
          <a:prstGeom prst="rect">
            <a:avLst/>
          </a:prstGeom>
          <a:solidFill>
            <a:schemeClr val="bg2">
              <a:lumMod val="90000"/>
            </a:schemeClr>
          </a:solidFill>
        </p:spPr>
      </p:sp>
    </p:spTree>
    <p:extLst>
      <p:ext uri="{BB962C8B-B14F-4D97-AF65-F5344CB8AC3E}">
        <p14:creationId xmlns:p14="http://schemas.microsoft.com/office/powerpoint/2010/main" val="860718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8741664" cy="12801600"/>
          </a:xfrm>
          <a:prstGeom prst="rect">
            <a:avLst/>
          </a:prstGeom>
          <a:solidFill>
            <a:schemeClr val="bg2">
              <a:lumMod val="90000"/>
            </a:schemeClr>
          </a:solidFill>
        </p:spPr>
      </p:sp>
      <p:sp>
        <p:nvSpPr>
          <p:cNvPr id="6" name="Picture Placeholder 18"/>
          <p:cNvSpPr>
            <a:spLocks noGrp="1"/>
          </p:cNvSpPr>
          <p:nvPr>
            <p:ph type="pic" sz="quarter" idx="14"/>
          </p:nvPr>
        </p:nvSpPr>
        <p:spPr>
          <a:xfrm>
            <a:off x="6711696" y="4370832"/>
            <a:ext cx="4059936" cy="4059936"/>
          </a:xfrm>
          <a:prstGeom prst="ellipse">
            <a:avLst/>
          </a:prstGeom>
          <a:solidFill>
            <a:schemeClr val="bg2">
              <a:lumMod val="90000"/>
            </a:schemeClr>
          </a:solidFill>
        </p:spPr>
      </p:sp>
    </p:spTree>
    <p:extLst>
      <p:ext uri="{BB962C8B-B14F-4D97-AF65-F5344CB8AC3E}">
        <p14:creationId xmlns:p14="http://schemas.microsoft.com/office/powerpoint/2010/main" val="54917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older 2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22860000" cy="12801600"/>
          </a:xfrm>
          <a:prstGeom prst="rect">
            <a:avLst/>
          </a:prstGeom>
          <a:solidFill>
            <a:schemeClr val="bg2">
              <a:lumMod val="90000"/>
            </a:schemeClr>
          </a:solidFill>
        </p:spPr>
      </p:sp>
    </p:spTree>
    <p:extLst>
      <p:ext uri="{BB962C8B-B14F-4D97-AF65-F5344CB8AC3E}">
        <p14:creationId xmlns:p14="http://schemas.microsoft.com/office/powerpoint/2010/main" val="19853525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Holder 2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0" y="0"/>
            <a:ext cx="16002000" cy="12801600"/>
          </a:xfrm>
          <a:prstGeom prst="rect">
            <a:avLst/>
          </a:prstGeom>
          <a:solidFill>
            <a:schemeClr val="bg2">
              <a:lumMod val="90000"/>
            </a:schemeClr>
          </a:solidFill>
        </p:spPr>
      </p:sp>
    </p:spTree>
    <p:extLst>
      <p:ext uri="{BB962C8B-B14F-4D97-AF65-F5344CB8AC3E}">
        <p14:creationId xmlns:p14="http://schemas.microsoft.com/office/powerpoint/2010/main" val="589370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Holder 3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
          <p:cNvSpPr>
            <a:spLocks noGrp="1"/>
          </p:cNvSpPr>
          <p:nvPr>
            <p:ph type="pic" sz="quarter" idx="13"/>
          </p:nvPr>
        </p:nvSpPr>
        <p:spPr>
          <a:xfrm>
            <a:off x="1371600" y="4572000"/>
            <a:ext cx="20116800" cy="8229600"/>
          </a:xfrm>
          <a:prstGeom prst="rect">
            <a:avLst/>
          </a:prstGeom>
          <a:solidFill>
            <a:schemeClr val="bg2">
              <a:lumMod val="90000"/>
            </a:schemeClr>
          </a:solidFill>
        </p:spPr>
      </p:sp>
    </p:spTree>
    <p:extLst>
      <p:ext uri="{BB962C8B-B14F-4D97-AF65-F5344CB8AC3E}">
        <p14:creationId xmlns:p14="http://schemas.microsoft.com/office/powerpoint/2010/main" val="3943251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7"/>
          <p:cNvSpPr>
            <a:spLocks noGrp="1"/>
          </p:cNvSpPr>
          <p:nvPr>
            <p:ph type="pic" sz="quarter" idx="13"/>
          </p:nvPr>
        </p:nvSpPr>
        <p:spPr>
          <a:xfrm>
            <a:off x="6607641" y="2743200"/>
            <a:ext cx="3657600" cy="8229600"/>
          </a:xfrm>
          <a:prstGeom prst="rect">
            <a:avLst/>
          </a:prstGeom>
          <a:solidFill>
            <a:schemeClr val="bg2">
              <a:lumMod val="90000"/>
            </a:schemeClr>
          </a:solidFill>
        </p:spPr>
      </p:sp>
      <p:sp>
        <p:nvSpPr>
          <p:cNvPr id="5" name="Picture Placeholder 18"/>
          <p:cNvSpPr>
            <a:spLocks noGrp="1"/>
          </p:cNvSpPr>
          <p:nvPr>
            <p:ph type="pic" sz="quarter" idx="14"/>
          </p:nvPr>
        </p:nvSpPr>
        <p:spPr>
          <a:xfrm>
            <a:off x="10348693" y="2743200"/>
            <a:ext cx="7398654"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30836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mage Holder 0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https://github.com/Pooret/Predicting-Executive-Stock-Movements</a:t>
            </a:r>
          </a:p>
        </p:txBody>
      </p:sp>
      <p:sp>
        <p:nvSpPr>
          <p:cNvPr id="6" name="Slide Number Placeholder 5"/>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3"/>
          <p:cNvSpPr>
            <a:spLocks noGrp="1"/>
          </p:cNvSpPr>
          <p:nvPr>
            <p:ph type="pic" sz="quarter" idx="13"/>
          </p:nvPr>
        </p:nvSpPr>
        <p:spPr>
          <a:xfrm>
            <a:off x="1" y="1828801"/>
            <a:ext cx="9418320" cy="9144000"/>
          </a:xfrm>
          <a:prstGeom prst="rect">
            <a:avLst/>
          </a:prstGeom>
          <a:solidFill>
            <a:schemeClr val="bg2">
              <a:lumMod val="90000"/>
            </a:schemeClr>
          </a:solidFill>
        </p:spPr>
      </p:sp>
    </p:spTree>
    <p:extLst>
      <p:ext uri="{BB962C8B-B14F-4D97-AF65-F5344CB8AC3E}">
        <p14:creationId xmlns:p14="http://schemas.microsoft.com/office/powerpoint/2010/main" val="619172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https://github.com/Pooret/Predicting-Executive-Stock-Movements</a:t>
            </a:r>
          </a:p>
        </p:txBody>
      </p:sp>
      <p:sp>
        <p:nvSpPr>
          <p:cNvPr id="7" name="Slide Number Placeholder 6"/>
          <p:cNvSpPr>
            <a:spLocks noGrp="1"/>
          </p:cNvSpPr>
          <p:nvPr>
            <p:ph type="sldNum" sz="quarter" idx="12"/>
          </p:nvPr>
        </p:nvSpPr>
        <p:spPr/>
        <p:txBody>
          <a:bodyPr/>
          <a:lstStyle/>
          <a:p>
            <a:fld id="{56DCFB14-7DA6-44D4-A265-5EB7147727CA}" type="slidenum">
              <a:rPr lang="en-US" smtClean="0"/>
              <a:t>‹#›</a:t>
            </a:fld>
            <a:endParaRPr lang="en-US"/>
          </a:p>
        </p:txBody>
      </p:sp>
      <p:sp>
        <p:nvSpPr>
          <p:cNvPr id="8" name="Picture Placeholder 19"/>
          <p:cNvSpPr>
            <a:spLocks noGrp="1"/>
          </p:cNvSpPr>
          <p:nvPr>
            <p:ph type="pic" sz="quarter" idx="15"/>
          </p:nvPr>
        </p:nvSpPr>
        <p:spPr>
          <a:xfrm>
            <a:off x="14089746" y="2743200"/>
            <a:ext cx="3657600" cy="8229600"/>
          </a:xfrm>
          <a:prstGeom prst="rect">
            <a:avLst/>
          </a:prstGeom>
          <a:solidFill>
            <a:schemeClr val="bg2">
              <a:lumMod val="90000"/>
            </a:schemeClr>
          </a:solidFill>
        </p:spPr>
      </p:sp>
      <p:sp>
        <p:nvSpPr>
          <p:cNvPr id="9" name="Picture Placeholder 20"/>
          <p:cNvSpPr>
            <a:spLocks noGrp="1"/>
          </p:cNvSpPr>
          <p:nvPr>
            <p:ph type="pic" sz="quarter" idx="16"/>
          </p:nvPr>
        </p:nvSpPr>
        <p:spPr>
          <a:xfrm>
            <a:off x="17830800" y="2743200"/>
            <a:ext cx="3657600" cy="8229600"/>
          </a:xfrm>
          <a:prstGeom prst="rect">
            <a:avLst/>
          </a:prstGeom>
          <a:solidFill>
            <a:schemeClr val="bg2">
              <a:lumMod val="90000"/>
            </a:schemeClr>
          </a:solidFill>
        </p:spPr>
      </p:sp>
    </p:spTree>
    <p:extLst>
      <p:ext uri="{BB962C8B-B14F-4D97-AF65-F5344CB8AC3E}">
        <p14:creationId xmlns:p14="http://schemas.microsoft.com/office/powerpoint/2010/main" val="357343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Holder 3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31"/>
          <p:cNvSpPr>
            <a:spLocks noGrp="1"/>
          </p:cNvSpPr>
          <p:nvPr>
            <p:ph type="pic" sz="quarter" idx="13"/>
          </p:nvPr>
        </p:nvSpPr>
        <p:spPr>
          <a:xfrm>
            <a:off x="0" y="0"/>
            <a:ext cx="8686800" cy="12801600"/>
          </a:xfrm>
          <a:prstGeom prst="rect">
            <a:avLst/>
          </a:prstGeom>
          <a:solidFill>
            <a:schemeClr val="bg2">
              <a:lumMod val="90000"/>
            </a:schemeClr>
          </a:solidFill>
        </p:spPr>
      </p:sp>
    </p:spTree>
    <p:extLst>
      <p:ext uri="{BB962C8B-B14F-4D97-AF65-F5344CB8AC3E}">
        <p14:creationId xmlns:p14="http://schemas.microsoft.com/office/powerpoint/2010/main" val="508467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1496016" y="3718995"/>
            <a:ext cx="3593593" cy="3593592"/>
          </a:xfrm>
          <a:prstGeom prst="ellipse">
            <a:avLst/>
          </a:prstGeom>
          <a:solidFill>
            <a:schemeClr val="bg2">
              <a:lumMod val="90000"/>
            </a:schemeClr>
          </a:solidFill>
        </p:spPr>
      </p:sp>
      <p:sp>
        <p:nvSpPr>
          <p:cNvPr id="6" name="Picture Placeholder 19"/>
          <p:cNvSpPr>
            <a:spLocks noGrp="1"/>
          </p:cNvSpPr>
          <p:nvPr>
            <p:ph type="pic" sz="quarter" idx="14"/>
          </p:nvPr>
        </p:nvSpPr>
        <p:spPr>
          <a:xfrm>
            <a:off x="6963821" y="3718995"/>
            <a:ext cx="3593593" cy="3593592"/>
          </a:xfrm>
          <a:prstGeom prst="ellipse">
            <a:avLst/>
          </a:prstGeom>
          <a:solidFill>
            <a:schemeClr val="bg2">
              <a:lumMod val="90000"/>
            </a:schemeClr>
          </a:solidFill>
        </p:spPr>
      </p:sp>
      <p:sp>
        <p:nvSpPr>
          <p:cNvPr id="7" name="Picture Placeholder 20"/>
          <p:cNvSpPr>
            <a:spLocks noGrp="1"/>
          </p:cNvSpPr>
          <p:nvPr>
            <p:ph type="pic" sz="quarter" idx="15"/>
          </p:nvPr>
        </p:nvSpPr>
        <p:spPr>
          <a:xfrm>
            <a:off x="12431625" y="3718995"/>
            <a:ext cx="3593593" cy="3593592"/>
          </a:xfrm>
          <a:prstGeom prst="ellipse">
            <a:avLst/>
          </a:prstGeom>
          <a:solidFill>
            <a:schemeClr val="bg2">
              <a:lumMod val="90000"/>
            </a:schemeClr>
          </a:solidFill>
        </p:spPr>
      </p:sp>
      <p:sp>
        <p:nvSpPr>
          <p:cNvPr id="8" name="Picture Placeholder 21"/>
          <p:cNvSpPr>
            <a:spLocks noGrp="1"/>
          </p:cNvSpPr>
          <p:nvPr>
            <p:ph type="pic" sz="quarter" idx="16"/>
          </p:nvPr>
        </p:nvSpPr>
        <p:spPr>
          <a:xfrm>
            <a:off x="17899429" y="3718995"/>
            <a:ext cx="3593593" cy="3593592"/>
          </a:xfrm>
          <a:prstGeom prst="ellipse">
            <a:avLst/>
          </a:prstGeom>
          <a:solidFill>
            <a:schemeClr val="bg2">
              <a:lumMod val="90000"/>
            </a:schemeClr>
          </a:solidFill>
        </p:spPr>
      </p:sp>
    </p:spTree>
    <p:extLst>
      <p:ext uri="{BB962C8B-B14F-4D97-AF65-F5344CB8AC3E}">
        <p14:creationId xmlns:p14="http://schemas.microsoft.com/office/powerpoint/2010/main" val="2056340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1"/>
          <p:cNvSpPr>
            <a:spLocks noGrp="1"/>
          </p:cNvSpPr>
          <p:nvPr>
            <p:ph type="pic" sz="quarter" idx="13"/>
          </p:nvPr>
        </p:nvSpPr>
        <p:spPr>
          <a:xfrm>
            <a:off x="1838527" y="3701178"/>
            <a:ext cx="3657600" cy="3657600"/>
          </a:xfrm>
          <a:prstGeom prst="rect">
            <a:avLst/>
          </a:prstGeom>
          <a:solidFill>
            <a:schemeClr val="bg2">
              <a:lumMod val="90000"/>
            </a:schemeClr>
          </a:solidFill>
        </p:spPr>
      </p:sp>
      <p:sp>
        <p:nvSpPr>
          <p:cNvPr id="6" name="Picture Placeholder 12"/>
          <p:cNvSpPr>
            <a:spLocks noGrp="1"/>
          </p:cNvSpPr>
          <p:nvPr>
            <p:ph type="pic" sz="quarter" idx="14"/>
          </p:nvPr>
        </p:nvSpPr>
        <p:spPr>
          <a:xfrm>
            <a:off x="7020127" y="3701178"/>
            <a:ext cx="3657600" cy="3657600"/>
          </a:xfrm>
          <a:prstGeom prst="rect">
            <a:avLst/>
          </a:prstGeom>
          <a:solidFill>
            <a:schemeClr val="bg2">
              <a:lumMod val="90000"/>
            </a:schemeClr>
          </a:solidFill>
        </p:spPr>
      </p:sp>
      <p:sp>
        <p:nvSpPr>
          <p:cNvPr id="7" name="Picture Placeholder 13"/>
          <p:cNvSpPr>
            <a:spLocks noGrp="1"/>
          </p:cNvSpPr>
          <p:nvPr>
            <p:ph type="pic" sz="quarter" idx="15"/>
          </p:nvPr>
        </p:nvSpPr>
        <p:spPr>
          <a:xfrm>
            <a:off x="12201727" y="3701178"/>
            <a:ext cx="3657600" cy="3657600"/>
          </a:xfrm>
          <a:prstGeom prst="rect">
            <a:avLst/>
          </a:prstGeom>
          <a:solidFill>
            <a:schemeClr val="bg2">
              <a:lumMod val="90000"/>
            </a:schemeClr>
          </a:solidFill>
        </p:spPr>
      </p:sp>
      <p:sp>
        <p:nvSpPr>
          <p:cNvPr id="8" name="Picture Placeholder 14"/>
          <p:cNvSpPr>
            <a:spLocks noGrp="1"/>
          </p:cNvSpPr>
          <p:nvPr>
            <p:ph type="pic" sz="quarter" idx="16"/>
          </p:nvPr>
        </p:nvSpPr>
        <p:spPr>
          <a:xfrm>
            <a:off x="17383327" y="3701178"/>
            <a:ext cx="3657600" cy="3657600"/>
          </a:xfrm>
          <a:prstGeom prst="rect">
            <a:avLst/>
          </a:prstGeom>
          <a:solidFill>
            <a:schemeClr val="bg2">
              <a:lumMod val="90000"/>
            </a:schemeClr>
          </a:solidFill>
        </p:spPr>
      </p:sp>
    </p:spTree>
    <p:extLst>
      <p:ext uri="{BB962C8B-B14F-4D97-AF65-F5344CB8AC3E}">
        <p14:creationId xmlns:p14="http://schemas.microsoft.com/office/powerpoint/2010/main" val="538825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3222752" y="3698177"/>
            <a:ext cx="6341871" cy="6341872"/>
          </a:xfrm>
          <a:prstGeom prst="ellipse">
            <a:avLst/>
          </a:prstGeom>
          <a:solidFill>
            <a:schemeClr val="bg2">
              <a:lumMod val="90000"/>
            </a:schemeClr>
          </a:solidFill>
        </p:spPr>
      </p:sp>
    </p:spTree>
    <p:extLst>
      <p:ext uri="{BB962C8B-B14F-4D97-AF65-F5344CB8AC3E}">
        <p14:creationId xmlns:p14="http://schemas.microsoft.com/office/powerpoint/2010/main" val="36273558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6" name="Picture Placeholder 18"/>
          <p:cNvSpPr>
            <a:spLocks noGrp="1"/>
          </p:cNvSpPr>
          <p:nvPr>
            <p:ph type="pic" sz="quarter" idx="13"/>
          </p:nvPr>
        </p:nvSpPr>
        <p:spPr>
          <a:xfrm>
            <a:off x="1851152" y="3698178"/>
            <a:ext cx="8134586" cy="6140767"/>
          </a:xfrm>
          <a:prstGeom prst="triangle">
            <a:avLst/>
          </a:prstGeom>
          <a:solidFill>
            <a:schemeClr val="bg2">
              <a:lumMod val="90000"/>
            </a:schemeClr>
          </a:solidFill>
        </p:spPr>
      </p:sp>
    </p:spTree>
    <p:extLst>
      <p:ext uri="{BB962C8B-B14F-4D97-AF65-F5344CB8AC3E}">
        <p14:creationId xmlns:p14="http://schemas.microsoft.com/office/powerpoint/2010/main" val="79549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18"/>
          <p:cNvSpPr>
            <a:spLocks noGrp="1"/>
          </p:cNvSpPr>
          <p:nvPr>
            <p:ph type="pic" sz="quarter" idx="13"/>
          </p:nvPr>
        </p:nvSpPr>
        <p:spPr>
          <a:xfrm>
            <a:off x="10698886" y="6483091"/>
            <a:ext cx="2779679" cy="2779678"/>
          </a:xfrm>
          <a:prstGeom prst="ellipse">
            <a:avLst/>
          </a:prstGeom>
          <a:solidFill>
            <a:schemeClr val="bg2">
              <a:lumMod val="90000"/>
            </a:schemeClr>
          </a:solidFill>
        </p:spPr>
      </p:sp>
      <p:sp>
        <p:nvSpPr>
          <p:cNvPr id="6" name="Picture Placeholder 19"/>
          <p:cNvSpPr>
            <a:spLocks noGrp="1"/>
          </p:cNvSpPr>
          <p:nvPr>
            <p:ph type="pic" sz="quarter" idx="14"/>
          </p:nvPr>
        </p:nvSpPr>
        <p:spPr>
          <a:xfrm>
            <a:off x="16166689" y="6483091"/>
            <a:ext cx="2779679" cy="2779678"/>
          </a:xfrm>
          <a:prstGeom prst="ellipse">
            <a:avLst/>
          </a:prstGeom>
          <a:solidFill>
            <a:schemeClr val="bg2">
              <a:lumMod val="90000"/>
            </a:schemeClr>
          </a:solidFill>
        </p:spPr>
      </p:sp>
      <p:sp>
        <p:nvSpPr>
          <p:cNvPr id="7" name="Picture Placeholder 20"/>
          <p:cNvSpPr>
            <a:spLocks noGrp="1"/>
          </p:cNvSpPr>
          <p:nvPr>
            <p:ph type="pic" sz="quarter" idx="15"/>
          </p:nvPr>
        </p:nvSpPr>
        <p:spPr>
          <a:xfrm>
            <a:off x="10698886" y="2114273"/>
            <a:ext cx="2779679" cy="2779678"/>
          </a:xfrm>
          <a:prstGeom prst="ellipse">
            <a:avLst/>
          </a:prstGeom>
          <a:solidFill>
            <a:schemeClr val="bg2">
              <a:lumMod val="90000"/>
            </a:schemeClr>
          </a:solidFill>
        </p:spPr>
      </p:sp>
      <p:sp>
        <p:nvSpPr>
          <p:cNvPr id="8" name="Picture Placeholder 21"/>
          <p:cNvSpPr>
            <a:spLocks noGrp="1"/>
          </p:cNvSpPr>
          <p:nvPr>
            <p:ph type="pic" sz="quarter" idx="16"/>
          </p:nvPr>
        </p:nvSpPr>
        <p:spPr>
          <a:xfrm>
            <a:off x="16166689" y="2114273"/>
            <a:ext cx="2779679" cy="2779678"/>
          </a:xfrm>
          <a:prstGeom prst="ellipse">
            <a:avLst/>
          </a:prstGeom>
          <a:solidFill>
            <a:schemeClr val="bg2">
              <a:lumMod val="90000"/>
            </a:schemeClr>
          </a:solidFill>
        </p:spPr>
      </p:sp>
    </p:spTree>
    <p:extLst>
      <p:ext uri="{BB962C8B-B14F-4D97-AF65-F5344CB8AC3E}">
        <p14:creationId xmlns:p14="http://schemas.microsoft.com/office/powerpoint/2010/main" val="25311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
          <p:cNvSpPr>
            <a:spLocks noGrp="1"/>
          </p:cNvSpPr>
          <p:nvPr>
            <p:ph type="pic" sz="quarter" idx="13"/>
          </p:nvPr>
        </p:nvSpPr>
        <p:spPr>
          <a:xfrm>
            <a:off x="10553700" y="1810512"/>
            <a:ext cx="6400800" cy="9155589"/>
          </a:xfrm>
          <a:prstGeom prst="rect">
            <a:avLst/>
          </a:prstGeom>
          <a:solidFill>
            <a:schemeClr val="bg2">
              <a:lumMod val="90000"/>
            </a:schemeClr>
          </a:solidFill>
        </p:spPr>
      </p:sp>
    </p:spTree>
    <p:extLst>
      <p:ext uri="{BB962C8B-B14F-4D97-AF65-F5344CB8AC3E}">
        <p14:creationId xmlns:p14="http://schemas.microsoft.com/office/powerpoint/2010/main" val="1133817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20"/>
          <p:cNvSpPr>
            <a:spLocks noGrp="1"/>
          </p:cNvSpPr>
          <p:nvPr>
            <p:ph type="pic" sz="quarter" idx="13"/>
          </p:nvPr>
        </p:nvSpPr>
        <p:spPr>
          <a:xfrm>
            <a:off x="1814490" y="3208688"/>
            <a:ext cx="9336023" cy="5239512"/>
          </a:xfrm>
          <a:prstGeom prst="rect">
            <a:avLst/>
          </a:prstGeom>
          <a:solidFill>
            <a:schemeClr val="bg2">
              <a:lumMod val="90000"/>
            </a:schemeClr>
          </a:solidFill>
        </p:spPr>
      </p:sp>
    </p:spTree>
    <p:extLst>
      <p:ext uri="{BB962C8B-B14F-4D97-AF65-F5344CB8AC3E}">
        <p14:creationId xmlns:p14="http://schemas.microsoft.com/office/powerpoint/2010/main" val="1710020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4"/>
          <p:cNvSpPr>
            <a:spLocks noGrp="1"/>
          </p:cNvSpPr>
          <p:nvPr>
            <p:ph type="pic" sz="quarter" idx="16"/>
          </p:nvPr>
        </p:nvSpPr>
        <p:spPr>
          <a:xfrm>
            <a:off x="8812242" y="3459728"/>
            <a:ext cx="5047488" cy="6757416"/>
          </a:xfrm>
          <a:prstGeom prst="rect">
            <a:avLst/>
          </a:prstGeom>
          <a:solidFill>
            <a:schemeClr val="bg2">
              <a:lumMod val="90000"/>
            </a:schemeClr>
          </a:solidFill>
        </p:spPr>
      </p:sp>
    </p:spTree>
    <p:extLst>
      <p:ext uri="{BB962C8B-B14F-4D97-AF65-F5344CB8AC3E}">
        <p14:creationId xmlns:p14="http://schemas.microsoft.com/office/powerpoint/2010/main" val="190923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Holder 0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https://github.com/Pooret/Predicting-Executive-Stock-Movements</a:t>
            </a:r>
          </a:p>
        </p:txBody>
      </p:sp>
      <p:sp>
        <p:nvSpPr>
          <p:cNvPr id="9" name="Slide Number Placeholder 8"/>
          <p:cNvSpPr>
            <a:spLocks noGrp="1"/>
          </p:cNvSpPr>
          <p:nvPr>
            <p:ph type="sldNum" sz="quarter" idx="12"/>
          </p:nvPr>
        </p:nvSpPr>
        <p:spPr/>
        <p:txBody>
          <a:bodyPr/>
          <a:lstStyle/>
          <a:p>
            <a:fld id="{56DCFB14-7DA6-44D4-A265-5EB7147727CA}" type="slidenum">
              <a:rPr lang="en-US" smtClean="0"/>
              <a:t>‹#›</a:t>
            </a:fld>
            <a:endParaRPr lang="en-US"/>
          </a:p>
        </p:txBody>
      </p:sp>
      <p:sp>
        <p:nvSpPr>
          <p:cNvPr id="4" name="Picture Placeholder 12"/>
          <p:cNvSpPr>
            <a:spLocks noGrp="1"/>
          </p:cNvSpPr>
          <p:nvPr>
            <p:ph type="pic" sz="quarter" idx="15"/>
          </p:nvPr>
        </p:nvSpPr>
        <p:spPr>
          <a:xfrm>
            <a:off x="10058400" y="0"/>
            <a:ext cx="6400800" cy="12801600"/>
          </a:xfrm>
          <a:prstGeom prst="rect">
            <a:avLst/>
          </a:prstGeom>
          <a:solidFill>
            <a:schemeClr val="bg2">
              <a:lumMod val="90000"/>
            </a:schemeClr>
          </a:solidFill>
        </p:spPr>
      </p:sp>
      <p:sp>
        <p:nvSpPr>
          <p:cNvPr id="5" name="Picture Placeholder 13"/>
          <p:cNvSpPr>
            <a:spLocks noGrp="1"/>
          </p:cNvSpPr>
          <p:nvPr>
            <p:ph type="pic" sz="quarter" idx="16"/>
          </p:nvPr>
        </p:nvSpPr>
        <p:spPr>
          <a:xfrm>
            <a:off x="16459200" y="0"/>
            <a:ext cx="6400800" cy="12801600"/>
          </a:xfrm>
          <a:prstGeom prst="rect">
            <a:avLst/>
          </a:prstGeom>
          <a:solidFill>
            <a:schemeClr val="bg2">
              <a:lumMod val="90000"/>
            </a:schemeClr>
          </a:solidFill>
        </p:spPr>
      </p:sp>
    </p:spTree>
    <p:extLst>
      <p:ext uri="{BB962C8B-B14F-4D97-AF65-F5344CB8AC3E}">
        <p14:creationId xmlns:p14="http://schemas.microsoft.com/office/powerpoint/2010/main" val="39662262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0"/>
          <p:cNvSpPr>
            <a:spLocks noGrp="1"/>
          </p:cNvSpPr>
          <p:nvPr>
            <p:ph type="pic" sz="quarter" idx="16"/>
          </p:nvPr>
        </p:nvSpPr>
        <p:spPr>
          <a:xfrm>
            <a:off x="2818458" y="3191789"/>
            <a:ext cx="8275320" cy="5202936"/>
          </a:xfrm>
          <a:prstGeom prst="rect">
            <a:avLst/>
          </a:prstGeom>
          <a:solidFill>
            <a:schemeClr val="bg2">
              <a:lumMod val="90000"/>
            </a:schemeClr>
          </a:solidFill>
        </p:spPr>
      </p:sp>
    </p:spTree>
    <p:extLst>
      <p:ext uri="{BB962C8B-B14F-4D97-AF65-F5344CB8AC3E}">
        <p14:creationId xmlns:p14="http://schemas.microsoft.com/office/powerpoint/2010/main" val="4108961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5"/>
          <p:cNvSpPr>
            <a:spLocks noGrp="1"/>
          </p:cNvSpPr>
          <p:nvPr>
            <p:ph type="pic" sz="quarter" idx="13"/>
          </p:nvPr>
        </p:nvSpPr>
        <p:spPr>
          <a:xfrm>
            <a:off x="13183557" y="3131611"/>
            <a:ext cx="7168896" cy="4507992"/>
          </a:xfrm>
          <a:prstGeom prst="rect">
            <a:avLst/>
          </a:prstGeom>
          <a:solidFill>
            <a:schemeClr val="bg2">
              <a:lumMod val="90000"/>
            </a:schemeClr>
          </a:solidFill>
        </p:spPr>
      </p:sp>
    </p:spTree>
    <p:extLst>
      <p:ext uri="{BB962C8B-B14F-4D97-AF65-F5344CB8AC3E}">
        <p14:creationId xmlns:p14="http://schemas.microsoft.com/office/powerpoint/2010/main" val="31778866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
          <p:cNvSpPr>
            <a:spLocks noGrp="1"/>
          </p:cNvSpPr>
          <p:nvPr>
            <p:ph type="pic" sz="quarter" idx="13"/>
          </p:nvPr>
        </p:nvSpPr>
        <p:spPr>
          <a:xfrm>
            <a:off x="7373364" y="3064879"/>
            <a:ext cx="8210346" cy="4970167"/>
          </a:xfrm>
          <a:prstGeom prst="rect">
            <a:avLst/>
          </a:prstGeom>
          <a:solidFill>
            <a:schemeClr val="bg2">
              <a:lumMod val="90000"/>
            </a:schemeClr>
          </a:solidFill>
        </p:spPr>
      </p:sp>
    </p:spTree>
    <p:extLst>
      <p:ext uri="{BB962C8B-B14F-4D97-AF65-F5344CB8AC3E}">
        <p14:creationId xmlns:p14="http://schemas.microsoft.com/office/powerpoint/2010/main" val="27316259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4"/>
          <p:cNvSpPr>
            <a:spLocks noGrp="1"/>
          </p:cNvSpPr>
          <p:nvPr>
            <p:ph type="pic" sz="quarter" idx="13"/>
          </p:nvPr>
        </p:nvSpPr>
        <p:spPr>
          <a:xfrm>
            <a:off x="10371360" y="3015574"/>
            <a:ext cx="9706530" cy="6206247"/>
          </a:xfrm>
          <a:prstGeom prst="rect">
            <a:avLst/>
          </a:prstGeom>
          <a:solidFill>
            <a:schemeClr val="bg2">
              <a:lumMod val="90000"/>
            </a:schemeClr>
          </a:solidFill>
        </p:spPr>
      </p:sp>
    </p:spTree>
    <p:extLst>
      <p:ext uri="{BB962C8B-B14F-4D97-AF65-F5344CB8AC3E}">
        <p14:creationId xmlns:p14="http://schemas.microsoft.com/office/powerpoint/2010/main" val="14203061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15" name="Рисунок 13"/>
          <p:cNvSpPr>
            <a:spLocks noGrp="1"/>
          </p:cNvSpPr>
          <p:nvPr>
            <p:ph type="pic" sz="quarter" idx="64"/>
          </p:nvPr>
        </p:nvSpPr>
        <p:spPr>
          <a:xfrm>
            <a:off x="9517225" y="2760486"/>
            <a:ext cx="3825550" cy="6756884"/>
          </a:xfrm>
          <a:prstGeom prst="rect">
            <a:avLst/>
          </a:prstGeom>
          <a:noFill/>
          <a:ln w="3175">
            <a:noFill/>
          </a:ln>
        </p:spPr>
        <p:txBody>
          <a:bodyPr anchor="ctr"/>
          <a:lstStyle>
            <a:lvl1pPr marL="0" indent="0" algn="ctr">
              <a:buNone/>
              <a:defRPr sz="1004" baseline="0"/>
            </a:lvl1pPr>
          </a:lstStyle>
          <a:p>
            <a:endParaRPr lang="en-US" dirty="0"/>
          </a:p>
        </p:txBody>
      </p:sp>
    </p:spTree>
    <p:extLst>
      <p:ext uri="{BB962C8B-B14F-4D97-AF65-F5344CB8AC3E}">
        <p14:creationId xmlns:p14="http://schemas.microsoft.com/office/powerpoint/2010/main" val="3744162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Рисунок 13"/>
          <p:cNvSpPr>
            <a:spLocks noGrp="1"/>
          </p:cNvSpPr>
          <p:nvPr>
            <p:ph type="pic" sz="quarter" idx="64"/>
          </p:nvPr>
        </p:nvSpPr>
        <p:spPr>
          <a:xfrm>
            <a:off x="13773914" y="2760486"/>
            <a:ext cx="3825550" cy="6756884"/>
          </a:xfrm>
          <a:prstGeom prst="rect">
            <a:avLst/>
          </a:prstGeom>
          <a:noFill/>
          <a:ln w="3175">
            <a:noFill/>
          </a:ln>
        </p:spPr>
        <p:txBody>
          <a:bodyPr anchor="ctr"/>
          <a:lstStyle>
            <a:lvl1pPr marL="0" indent="0" algn="ctr">
              <a:buNone/>
              <a:defRPr sz="1004" baseline="0"/>
            </a:lvl1pPr>
          </a:lstStyle>
          <a:p>
            <a:endParaRPr lang="en-US" dirty="0"/>
          </a:p>
        </p:txBody>
      </p:sp>
    </p:spTree>
    <p:extLst>
      <p:ext uri="{BB962C8B-B14F-4D97-AF65-F5344CB8AC3E}">
        <p14:creationId xmlns:p14="http://schemas.microsoft.com/office/powerpoint/2010/main" val="41588907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8027010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3343814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Tree>
    <p:extLst>
      <p:ext uri="{BB962C8B-B14F-4D97-AF65-F5344CB8AC3E}">
        <p14:creationId xmlns:p14="http://schemas.microsoft.com/office/powerpoint/2010/main" val="195844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Holder 07">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https://github.com/Pooret/Predicting-Executive-Stock-Movements</a:t>
            </a:r>
          </a:p>
        </p:txBody>
      </p:sp>
      <p:sp>
        <p:nvSpPr>
          <p:cNvPr id="5" name="Slide Number Placeholder 4"/>
          <p:cNvSpPr>
            <a:spLocks noGrp="1"/>
          </p:cNvSpPr>
          <p:nvPr>
            <p:ph type="sldNum" sz="quarter" idx="12"/>
          </p:nvPr>
        </p:nvSpPr>
        <p:spPr/>
        <p:txBody>
          <a:bodyPr/>
          <a:lstStyle/>
          <a:p>
            <a:fld id="{56DCFB14-7DA6-44D4-A265-5EB7147727CA}" type="slidenum">
              <a:rPr lang="en-US" smtClean="0"/>
              <a:t>‹#›</a:t>
            </a:fld>
            <a:endParaRPr lang="en-US"/>
          </a:p>
        </p:txBody>
      </p:sp>
      <p:sp>
        <p:nvSpPr>
          <p:cNvPr id="6" name="Picture Placeholder 3"/>
          <p:cNvSpPr>
            <a:spLocks noGrp="1"/>
          </p:cNvSpPr>
          <p:nvPr>
            <p:ph type="pic" sz="quarter" idx="13"/>
          </p:nvPr>
        </p:nvSpPr>
        <p:spPr>
          <a:xfrm>
            <a:off x="11451886" y="1828801"/>
            <a:ext cx="10058400" cy="9144000"/>
          </a:xfrm>
          <a:prstGeom prst="rect">
            <a:avLst/>
          </a:prstGeom>
          <a:solidFill>
            <a:schemeClr val="bg2">
              <a:lumMod val="90000"/>
            </a:schemeClr>
          </a:solidFill>
        </p:spPr>
      </p:sp>
    </p:spTree>
    <p:extLst>
      <p:ext uri="{BB962C8B-B14F-4D97-AF65-F5344CB8AC3E}">
        <p14:creationId xmlns:p14="http://schemas.microsoft.com/office/powerpoint/2010/main" val="6422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Holder 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11"/>
          <p:cNvSpPr>
            <a:spLocks noGrp="1"/>
          </p:cNvSpPr>
          <p:nvPr>
            <p:ph type="pic" sz="quarter" idx="13"/>
          </p:nvPr>
        </p:nvSpPr>
        <p:spPr>
          <a:xfrm>
            <a:off x="0" y="0"/>
            <a:ext cx="11430000" cy="12801600"/>
          </a:xfrm>
          <a:prstGeom prst="rect">
            <a:avLst/>
          </a:prstGeom>
          <a:solidFill>
            <a:schemeClr val="bg2">
              <a:lumMod val="90000"/>
            </a:schemeClr>
          </a:solidFill>
        </p:spPr>
      </p:sp>
    </p:spTree>
    <p:extLst>
      <p:ext uri="{BB962C8B-B14F-4D97-AF65-F5344CB8AC3E}">
        <p14:creationId xmlns:p14="http://schemas.microsoft.com/office/powerpoint/2010/main" val="14224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 Holder 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https://github.com/Pooret/Predicting-Executive-Stock-Movements</a:t>
            </a:r>
          </a:p>
        </p:txBody>
      </p:sp>
      <p:sp>
        <p:nvSpPr>
          <p:cNvPr id="4" name="Slide Number Placeholder 3"/>
          <p:cNvSpPr>
            <a:spLocks noGrp="1"/>
          </p:cNvSpPr>
          <p:nvPr>
            <p:ph type="sldNum" sz="quarter" idx="12"/>
          </p:nvPr>
        </p:nvSpPr>
        <p:spPr/>
        <p:txBody>
          <a:bodyPr/>
          <a:lstStyle/>
          <a:p>
            <a:fld id="{56DCFB14-7DA6-44D4-A265-5EB7147727CA}" type="slidenum">
              <a:rPr lang="en-US" smtClean="0"/>
              <a:t>‹#›</a:t>
            </a:fld>
            <a:endParaRPr lang="en-US"/>
          </a:p>
        </p:txBody>
      </p:sp>
      <p:sp>
        <p:nvSpPr>
          <p:cNvPr id="5" name="Picture Placeholder 11"/>
          <p:cNvSpPr>
            <a:spLocks noGrp="1"/>
          </p:cNvSpPr>
          <p:nvPr>
            <p:ph type="pic" sz="quarter" idx="13"/>
          </p:nvPr>
        </p:nvSpPr>
        <p:spPr>
          <a:xfrm>
            <a:off x="7918704" y="0"/>
            <a:ext cx="7022593" cy="12801600"/>
          </a:xfrm>
          <a:prstGeom prst="rect">
            <a:avLst/>
          </a:prstGeom>
          <a:solidFill>
            <a:schemeClr val="bg2">
              <a:lumMod val="90000"/>
            </a:schemeClr>
          </a:solidFill>
        </p:spPr>
      </p:sp>
    </p:spTree>
    <p:extLst>
      <p:ext uri="{BB962C8B-B14F-4D97-AF65-F5344CB8AC3E}">
        <p14:creationId xmlns:p14="http://schemas.microsoft.com/office/powerpoint/2010/main" val="183758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8"/>
          <p:cNvSpPr>
            <a:spLocks noGrp="1"/>
          </p:cNvSpPr>
          <p:nvPr>
            <p:ph type="pic" sz="quarter" idx="13"/>
          </p:nvPr>
        </p:nvSpPr>
        <p:spPr>
          <a:xfrm>
            <a:off x="1" y="6400800"/>
            <a:ext cx="9649838" cy="4572000"/>
          </a:xfrm>
          <a:prstGeom prst="rect">
            <a:avLst/>
          </a:prstGeom>
          <a:solidFill>
            <a:schemeClr val="bg2">
              <a:lumMod val="90000"/>
            </a:schemeClr>
          </a:solidFill>
        </p:spPr>
      </p:sp>
    </p:spTree>
    <p:extLst>
      <p:ext uri="{BB962C8B-B14F-4D97-AF65-F5344CB8AC3E}">
        <p14:creationId xmlns:p14="http://schemas.microsoft.com/office/powerpoint/2010/main" val="112692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https://github.com/Pooret/Predicting-Executive-Stock-Movements</a:t>
            </a:r>
          </a:p>
        </p:txBody>
      </p:sp>
      <p:sp>
        <p:nvSpPr>
          <p:cNvPr id="4" name="Slide Number Placeholder 3"/>
          <p:cNvSpPr>
            <a:spLocks noGrp="1"/>
          </p:cNvSpPr>
          <p:nvPr>
            <p:ph type="sldNum" sz="quarter" idx="11"/>
          </p:nvPr>
        </p:nvSpPr>
        <p:spPr/>
        <p:txBody>
          <a:bodyPr/>
          <a:lstStyle/>
          <a:p>
            <a:fld id="{56DCFB14-7DA6-44D4-A265-5EB7147727CA}" type="slidenum">
              <a:rPr lang="en-US" smtClean="0"/>
              <a:pPr/>
              <a:t>‹#›</a:t>
            </a:fld>
            <a:endParaRPr lang="en-US"/>
          </a:p>
        </p:txBody>
      </p:sp>
      <p:sp>
        <p:nvSpPr>
          <p:cNvPr id="5" name="Picture Placeholder 36"/>
          <p:cNvSpPr>
            <a:spLocks noGrp="1"/>
          </p:cNvSpPr>
          <p:nvPr>
            <p:ph type="pic" sz="quarter" idx="13"/>
          </p:nvPr>
        </p:nvSpPr>
        <p:spPr>
          <a:xfrm>
            <a:off x="0" y="0"/>
            <a:ext cx="7005332" cy="11887200"/>
          </a:xfrm>
          <a:prstGeom prst="rect">
            <a:avLst/>
          </a:prstGeom>
          <a:solidFill>
            <a:schemeClr val="bg2">
              <a:lumMod val="90000"/>
            </a:schemeClr>
          </a:solidFill>
        </p:spPr>
      </p:sp>
    </p:spTree>
    <p:extLst>
      <p:ext uri="{BB962C8B-B14F-4D97-AF65-F5344CB8AC3E}">
        <p14:creationId xmlns:p14="http://schemas.microsoft.com/office/powerpoint/2010/main" val="8499630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3183557" y="11871419"/>
            <a:ext cx="7715250" cy="681567"/>
          </a:xfrm>
          <a:prstGeom prst="rect">
            <a:avLst/>
          </a:prstGeom>
        </p:spPr>
        <p:txBody>
          <a:bodyPr vert="horz" lIns="91440" tIns="45720" rIns="91440" bIns="45720" rtlCol="0" anchor="ctr"/>
          <a:lstStyle>
            <a:lvl1pPr algn="r">
              <a:defRPr sz="1800">
                <a:solidFill>
                  <a:schemeClr val="tx1">
                    <a:lumMod val="65000"/>
                    <a:lumOff val="35000"/>
                  </a:schemeClr>
                </a:solidFill>
                <a:latin typeface="Roboto Light" panose="02000000000000000000" pitchFamily="2" charset="0"/>
                <a:ea typeface="Roboto Light" panose="02000000000000000000" pitchFamily="2" charset="0"/>
              </a:defRPr>
            </a:lvl1pPr>
          </a:lstStyle>
          <a:p>
            <a:r>
              <a:rPr lang="en-US"/>
              <a:t>https://github.com/Pooret/Predicting-Executive-Stock-Movements</a:t>
            </a:r>
          </a:p>
        </p:txBody>
      </p:sp>
      <p:sp>
        <p:nvSpPr>
          <p:cNvPr id="6" name="Slide Number Placeholder 5"/>
          <p:cNvSpPr>
            <a:spLocks noGrp="1"/>
          </p:cNvSpPr>
          <p:nvPr>
            <p:ph type="sldNum" sz="quarter" idx="4"/>
          </p:nvPr>
        </p:nvSpPr>
        <p:spPr>
          <a:xfrm>
            <a:off x="16481086" y="11871419"/>
            <a:ext cx="5143500" cy="681567"/>
          </a:xfrm>
          <a:prstGeom prst="rect">
            <a:avLst/>
          </a:prstGeom>
        </p:spPr>
        <p:txBody>
          <a:bodyPr vert="horz" lIns="91440" tIns="45720" rIns="91440" bIns="45720" rtlCol="0" anchor="ctr"/>
          <a:lstStyle>
            <a:lvl1pPr algn="r">
              <a:defRPr sz="1800">
                <a:solidFill>
                  <a:schemeClr val="tx1">
                    <a:lumMod val="65000"/>
                    <a:lumOff val="35000"/>
                  </a:schemeClr>
                </a:solidFill>
                <a:latin typeface="Roboto Light" panose="02000000000000000000" pitchFamily="2" charset="0"/>
                <a:ea typeface="Roboto Light" panose="02000000000000000000" pitchFamily="2" charset="0"/>
              </a:defRPr>
            </a:lvl1pPr>
          </a:lstStyle>
          <a:p>
            <a:fld id="{56DCFB14-7DA6-44D4-A265-5EB7147727CA}" type="slidenum">
              <a:rPr lang="en-US" smtClean="0"/>
              <a:pPr/>
              <a:t>‹#›</a:t>
            </a:fld>
            <a:endParaRPr lang="en-US"/>
          </a:p>
        </p:txBody>
      </p:sp>
      <p:sp>
        <p:nvSpPr>
          <p:cNvPr id="7" name="TextBox 6"/>
          <p:cNvSpPr txBox="1"/>
          <p:nvPr userDrawn="1"/>
        </p:nvSpPr>
        <p:spPr>
          <a:xfrm>
            <a:off x="1281063" y="11906656"/>
            <a:ext cx="3211135" cy="646331"/>
          </a:xfrm>
          <a:prstGeom prst="rect">
            <a:avLst/>
          </a:prstGeom>
          <a:noFill/>
        </p:spPr>
        <p:txBody>
          <a:bodyPr wrap="none" rtlCol="0">
            <a:spAutoFit/>
          </a:bodyPr>
          <a:lstStyle/>
          <a:p>
            <a:r>
              <a:rPr lang="en-US" sz="3600">
                <a:solidFill>
                  <a:schemeClr val="tx1">
                    <a:lumMod val="65000"/>
                    <a:lumOff val="35000"/>
                  </a:schemeClr>
                </a:solidFill>
                <a:latin typeface="Roboto Light" panose="02000000000000000000" pitchFamily="2" charset="0"/>
                <a:ea typeface="Roboto Light" panose="02000000000000000000" pitchFamily="2" charset="0"/>
              </a:rPr>
              <a:t>Bara</a:t>
            </a:r>
            <a:r>
              <a:rPr lang="en-US" sz="1800">
                <a:solidFill>
                  <a:schemeClr val="tx1">
                    <a:lumMod val="65000"/>
                    <a:lumOff val="35000"/>
                  </a:schemeClr>
                </a:solidFill>
                <a:latin typeface="Roboto Light" panose="02000000000000000000" pitchFamily="2" charset="0"/>
                <a:ea typeface="Roboto Light" panose="02000000000000000000" pitchFamily="2" charset="0"/>
              </a:rPr>
              <a:t> Business Company</a:t>
            </a:r>
          </a:p>
        </p:txBody>
      </p:sp>
      <p:cxnSp>
        <p:nvCxnSpPr>
          <p:cNvPr id="8" name="Straight Connector 7"/>
          <p:cNvCxnSpPr/>
          <p:nvPr userDrawn="1"/>
        </p:nvCxnSpPr>
        <p:spPr>
          <a:xfrm>
            <a:off x="21034993" y="11968693"/>
            <a:ext cx="0" cy="45720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22322"/>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98" r:id="rId3"/>
    <p:sldLayoutId id="2147483765" r:id="rId4"/>
    <p:sldLayoutId id="2147483750" r:id="rId5"/>
    <p:sldLayoutId id="2147483751" r:id="rId6"/>
    <p:sldLayoutId id="2147483799" r:id="rId7"/>
    <p:sldLayoutId id="2147483802" r:id="rId8"/>
    <p:sldLayoutId id="2147483800" r:id="rId9"/>
    <p:sldLayoutId id="2147483814" r:id="rId10"/>
    <p:sldLayoutId id="2147483801" r:id="rId11"/>
    <p:sldLayoutId id="2147483752" r:id="rId12"/>
    <p:sldLayoutId id="2147483766" r:id="rId13"/>
    <p:sldLayoutId id="2147483767" r:id="rId14"/>
    <p:sldLayoutId id="2147483759" r:id="rId15"/>
    <p:sldLayoutId id="2147483786" r:id="rId16"/>
    <p:sldLayoutId id="2147483769" r:id="rId17"/>
    <p:sldLayoutId id="2147483770" r:id="rId18"/>
    <p:sldLayoutId id="2147483760" r:id="rId19"/>
    <p:sldLayoutId id="2147483774" r:id="rId20"/>
    <p:sldLayoutId id="2147483777" r:id="rId21"/>
    <p:sldLayoutId id="2147483797" r:id="rId22"/>
    <p:sldLayoutId id="2147483788" r:id="rId23"/>
    <p:sldLayoutId id="2147483781" r:id="rId24"/>
    <p:sldLayoutId id="2147483785" r:id="rId25"/>
    <p:sldLayoutId id="2147483782" r:id="rId26"/>
    <p:sldLayoutId id="2147483783" r:id="rId27"/>
    <p:sldLayoutId id="2147483784" r:id="rId28"/>
    <p:sldLayoutId id="2147483787"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Lst>
  <p:hf hdr="0" dt="0"/>
  <p:txStyles>
    <p:titleStyle>
      <a:lvl1pPr algn="l" defTabSz="1706897" rtl="0" eaLnBrk="1" latinLnBrk="0" hangingPunct="1">
        <a:lnSpc>
          <a:spcPct val="90000"/>
        </a:lnSpc>
        <a:spcBef>
          <a:spcPct val="0"/>
        </a:spcBef>
        <a:buNone/>
        <a:defRPr sz="8212" kern="1200">
          <a:solidFill>
            <a:schemeClr val="tx1"/>
          </a:solidFill>
          <a:latin typeface="+mj-lt"/>
          <a:ea typeface="+mj-ea"/>
          <a:cs typeface="+mj-cs"/>
        </a:defRPr>
      </a:lvl1pPr>
    </p:titleStyle>
    <p:bodyStyle>
      <a:lvl1pPr marL="426725" indent="-426725" algn="l" defTabSz="1706897" rtl="0" eaLnBrk="1" latinLnBrk="0" hangingPunct="1">
        <a:lnSpc>
          <a:spcPct val="90000"/>
        </a:lnSpc>
        <a:spcBef>
          <a:spcPts val="1868"/>
        </a:spcBef>
        <a:buFont typeface="Arial" panose="020B0604020202020204" pitchFamily="34" charset="0"/>
        <a:buChar char="•"/>
        <a:defRPr sz="5227" kern="1200">
          <a:solidFill>
            <a:schemeClr val="tx1"/>
          </a:solidFill>
          <a:latin typeface="+mn-lt"/>
          <a:ea typeface="+mn-ea"/>
          <a:cs typeface="+mn-cs"/>
        </a:defRPr>
      </a:lvl1pPr>
      <a:lvl2pPr marL="1280172" indent="-426725" algn="l" defTabSz="1706897" rtl="0" eaLnBrk="1" latinLnBrk="0" hangingPunct="1">
        <a:lnSpc>
          <a:spcPct val="90000"/>
        </a:lnSpc>
        <a:spcBef>
          <a:spcPts val="932"/>
        </a:spcBef>
        <a:buFont typeface="Arial" panose="020B0604020202020204" pitchFamily="34" charset="0"/>
        <a:buChar char="•"/>
        <a:defRPr sz="4480" kern="1200">
          <a:solidFill>
            <a:schemeClr val="tx1"/>
          </a:solidFill>
          <a:latin typeface="+mn-lt"/>
          <a:ea typeface="+mn-ea"/>
          <a:cs typeface="+mn-cs"/>
        </a:defRPr>
      </a:lvl2pPr>
      <a:lvl3pPr marL="2133620" indent="-426725" algn="l" defTabSz="1706897" rtl="0" eaLnBrk="1" latinLnBrk="0" hangingPunct="1">
        <a:lnSpc>
          <a:spcPct val="90000"/>
        </a:lnSpc>
        <a:spcBef>
          <a:spcPts val="932"/>
        </a:spcBef>
        <a:buFont typeface="Arial" panose="020B0604020202020204" pitchFamily="34" charset="0"/>
        <a:buChar char="•"/>
        <a:defRPr sz="3732" kern="1200">
          <a:solidFill>
            <a:schemeClr val="tx1"/>
          </a:solidFill>
          <a:latin typeface="+mn-lt"/>
          <a:ea typeface="+mn-ea"/>
          <a:cs typeface="+mn-cs"/>
        </a:defRPr>
      </a:lvl3pPr>
      <a:lvl4pPr marL="2987069"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4pPr>
      <a:lvl5pPr marL="3840517"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5pPr>
      <a:lvl6pPr marL="4693966"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6pPr>
      <a:lvl7pPr marL="5547415"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7pPr>
      <a:lvl8pPr marL="6400863"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8pPr>
      <a:lvl9pPr marL="7254312" indent="-426725" algn="l" defTabSz="1706897" rtl="0" eaLnBrk="1" latinLnBrk="0" hangingPunct="1">
        <a:lnSpc>
          <a:spcPct val="90000"/>
        </a:lnSpc>
        <a:spcBef>
          <a:spcPts val="932"/>
        </a:spcBef>
        <a:buFont typeface="Arial" panose="020B0604020202020204" pitchFamily="34" charset="0"/>
        <a:buChar char="•"/>
        <a:defRPr sz="3361" kern="1200">
          <a:solidFill>
            <a:schemeClr val="tx1"/>
          </a:solidFill>
          <a:latin typeface="+mn-lt"/>
          <a:ea typeface="+mn-ea"/>
          <a:cs typeface="+mn-cs"/>
        </a:defRPr>
      </a:lvl9pPr>
    </p:bodyStyle>
    <p:otherStyle>
      <a:defPPr>
        <a:defRPr lang="en-US"/>
      </a:defPPr>
      <a:lvl1pPr marL="0" algn="l" defTabSz="1706897" rtl="0" eaLnBrk="1" latinLnBrk="0" hangingPunct="1">
        <a:defRPr sz="3361" kern="1200">
          <a:solidFill>
            <a:schemeClr val="tx1"/>
          </a:solidFill>
          <a:latin typeface="+mn-lt"/>
          <a:ea typeface="+mn-ea"/>
          <a:cs typeface="+mn-cs"/>
        </a:defRPr>
      </a:lvl1pPr>
      <a:lvl2pPr marL="853449" algn="l" defTabSz="1706897" rtl="0" eaLnBrk="1" latinLnBrk="0" hangingPunct="1">
        <a:defRPr sz="3361" kern="1200">
          <a:solidFill>
            <a:schemeClr val="tx1"/>
          </a:solidFill>
          <a:latin typeface="+mn-lt"/>
          <a:ea typeface="+mn-ea"/>
          <a:cs typeface="+mn-cs"/>
        </a:defRPr>
      </a:lvl2pPr>
      <a:lvl3pPr marL="1706897" algn="l" defTabSz="1706897" rtl="0" eaLnBrk="1" latinLnBrk="0" hangingPunct="1">
        <a:defRPr sz="3361" kern="1200">
          <a:solidFill>
            <a:schemeClr val="tx1"/>
          </a:solidFill>
          <a:latin typeface="+mn-lt"/>
          <a:ea typeface="+mn-ea"/>
          <a:cs typeface="+mn-cs"/>
        </a:defRPr>
      </a:lvl3pPr>
      <a:lvl4pPr marL="2560346" algn="l" defTabSz="1706897" rtl="0" eaLnBrk="1" latinLnBrk="0" hangingPunct="1">
        <a:defRPr sz="3361" kern="1200">
          <a:solidFill>
            <a:schemeClr val="tx1"/>
          </a:solidFill>
          <a:latin typeface="+mn-lt"/>
          <a:ea typeface="+mn-ea"/>
          <a:cs typeface="+mn-cs"/>
        </a:defRPr>
      </a:lvl4pPr>
      <a:lvl5pPr marL="3413794" algn="l" defTabSz="1706897" rtl="0" eaLnBrk="1" latinLnBrk="0" hangingPunct="1">
        <a:defRPr sz="3361" kern="1200">
          <a:solidFill>
            <a:schemeClr val="tx1"/>
          </a:solidFill>
          <a:latin typeface="+mn-lt"/>
          <a:ea typeface="+mn-ea"/>
          <a:cs typeface="+mn-cs"/>
        </a:defRPr>
      </a:lvl5pPr>
      <a:lvl6pPr marL="4267243" algn="l" defTabSz="1706897" rtl="0" eaLnBrk="1" latinLnBrk="0" hangingPunct="1">
        <a:defRPr sz="3361" kern="1200">
          <a:solidFill>
            <a:schemeClr val="tx1"/>
          </a:solidFill>
          <a:latin typeface="+mn-lt"/>
          <a:ea typeface="+mn-ea"/>
          <a:cs typeface="+mn-cs"/>
        </a:defRPr>
      </a:lvl6pPr>
      <a:lvl7pPr marL="5120689" algn="l" defTabSz="1706897" rtl="0" eaLnBrk="1" latinLnBrk="0" hangingPunct="1">
        <a:defRPr sz="3361" kern="1200">
          <a:solidFill>
            <a:schemeClr val="tx1"/>
          </a:solidFill>
          <a:latin typeface="+mn-lt"/>
          <a:ea typeface="+mn-ea"/>
          <a:cs typeface="+mn-cs"/>
        </a:defRPr>
      </a:lvl7pPr>
      <a:lvl8pPr marL="5974140" algn="l" defTabSz="1706897" rtl="0" eaLnBrk="1" latinLnBrk="0" hangingPunct="1">
        <a:defRPr sz="3361" kern="1200">
          <a:solidFill>
            <a:schemeClr val="tx1"/>
          </a:solidFill>
          <a:latin typeface="+mn-lt"/>
          <a:ea typeface="+mn-ea"/>
          <a:cs typeface="+mn-cs"/>
        </a:defRPr>
      </a:lvl8pPr>
      <a:lvl9pPr marL="6827588" algn="l" defTabSz="1706897" rtl="0" eaLnBrk="1" latinLnBrk="0" hangingPunct="1">
        <a:defRPr sz="33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wccftech.com/tesla-shares-tank-elon-twe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EWKJprUrnPE" TargetMode="External"/><Relationship Id="rId3" Type="http://schemas.openxmlformats.org/officeDocument/2006/relationships/image" Target="../media/image3.png"/><Relationship Id="rId7" Type="http://schemas.openxmlformats.org/officeDocument/2006/relationships/hyperlink" Target="https://www.cnbc.com/2021/01/29/elon-musks-tweets-are-moving-markets.html"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www.nytimes.com/2018/08/07/business/tesla-stock-elon-musk-private.html" TargetMode="External"/><Relationship Id="rId5" Type="http://schemas.openxmlformats.org/officeDocument/2006/relationships/hyperlink" Target="https://www.sec.gov/news/press-release/2018-219" TargetMode="External"/><Relationship Id="rId4" Type="http://schemas.openxmlformats.org/officeDocument/2006/relationships/hyperlink" Target="https://www.bbc.com/news/business-52504187" TargetMode="External"/><Relationship Id="rId9" Type="http://schemas.openxmlformats.org/officeDocument/2006/relationships/hyperlink" Target="https://www.cnbc.com/2021/07/12/virgin-galactic-shares-rise-after-successful-branson-flight-paves-wave-for-space-tourism-industry.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0B4E7DB-3CB5-6443-A5EA-0859BEB9649A}"/>
              </a:ext>
            </a:extLst>
          </p:cNvPr>
          <p:cNvPicPr>
            <a:picLocks noGrp="1" noChangeAspect="1"/>
          </p:cNvPicPr>
          <p:nvPr>
            <p:ph type="pic" sz="quarter" idx="13"/>
          </p:nvPr>
        </p:nvPicPr>
        <p:blipFill>
          <a:blip r:embed="rId3">
            <a:extLst>
              <a:ext uri="{BEBA8EAE-BF5A-486C-A8C5-ECC9F3942E4B}">
                <a14:imgProps xmlns:a14="http://schemas.microsoft.com/office/drawing/2010/main">
                  <a14:imgLayer>
                    <a14:imgEffect>
                      <a14:sharpenSoften amount="100000"/>
                    </a14:imgEffect>
                    <a14:imgEffect>
                      <a14:brightnessContrast bright="32000" contrast="35000"/>
                    </a14:imgEffect>
                  </a14:imgLayer>
                </a14:imgProps>
              </a:ext>
              <a:ext uri="{28A0092B-C50C-407E-A947-70E740481C1C}">
                <a14:useLocalDpi xmlns:a14="http://schemas.microsoft.com/office/drawing/2010/main" val="0"/>
              </a:ext>
            </a:extLst>
          </a:blip>
          <a:srcRect t="717" b="717"/>
          <a:stretch>
            <a:fillRect/>
          </a:stretch>
        </p:blipFill>
        <p:spPr>
          <a:xfrm>
            <a:off x="0" y="0"/>
            <a:ext cx="22860000" cy="12801600"/>
          </a:xfrm>
        </p:spPr>
      </p:pic>
      <p:sp>
        <p:nvSpPr>
          <p:cNvPr id="3" name="Slide Number Placeholder 2"/>
          <p:cNvSpPr>
            <a:spLocks noGrp="1"/>
          </p:cNvSpPr>
          <p:nvPr>
            <p:ph type="sldNum" sz="quarter" idx="12"/>
          </p:nvPr>
        </p:nvSpPr>
        <p:spPr/>
        <p:txBody>
          <a:bodyPr/>
          <a:lstStyle/>
          <a:p>
            <a:fld id="{56DCFB14-7DA6-44D4-A265-5EB7147727CA}" type="slidenum">
              <a:rPr lang="en-US" smtClean="0"/>
              <a:t>1</a:t>
            </a:fld>
            <a:endParaRPr lang="en-US" dirty="0"/>
          </a:p>
        </p:txBody>
      </p:sp>
      <p:sp>
        <p:nvSpPr>
          <p:cNvPr id="11" name="Rectangle 10"/>
          <p:cNvSpPr/>
          <p:nvPr/>
        </p:nvSpPr>
        <p:spPr>
          <a:xfrm>
            <a:off x="6466114" y="5350534"/>
            <a:ext cx="9731829" cy="2585323"/>
          </a:xfrm>
          <a:prstGeom prst="rect">
            <a:avLst/>
          </a:prstGeom>
          <a:effectLst>
            <a:softEdge rad="0"/>
          </a:effectLst>
        </p:spPr>
        <p:txBody>
          <a:bodyPr wrap="square">
            <a:spAutoFit/>
          </a:bodyPr>
          <a:lstStyle/>
          <a:p>
            <a:pPr algn="ctr"/>
            <a:r>
              <a:rPr lang="en-US" sz="5400" b="1" dirty="0">
                <a:ln w="6350">
                  <a:solidFill>
                    <a:schemeClr val="bg2"/>
                  </a:solidFill>
                </a:ln>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PREDICTING COMPANY STOCK MOVEMENTS WITH EXECUTIVE TWEETS</a:t>
            </a:r>
            <a:endParaRPr lang="en-US" sz="5400" b="1" dirty="0">
              <a:ln w="6350">
                <a:solidFill>
                  <a:schemeClr val="bg2"/>
                </a:solidFill>
              </a:ln>
              <a:solidFill>
                <a:schemeClr val="tx2"/>
              </a:solidFill>
            </a:endParaRPr>
          </a:p>
        </p:txBody>
      </p:sp>
      <p:sp>
        <p:nvSpPr>
          <p:cNvPr id="12" name="Rectangle 11"/>
          <p:cNvSpPr/>
          <p:nvPr/>
        </p:nvSpPr>
        <p:spPr>
          <a:xfrm>
            <a:off x="1293781" y="11305599"/>
            <a:ext cx="6777748" cy="456535"/>
          </a:xfrm>
          <a:prstGeom prst="rect">
            <a:avLst/>
          </a:prstGeom>
        </p:spPr>
        <p:txBody>
          <a:bodyPr wrap="square">
            <a:spAutoFit/>
          </a:bodyPr>
          <a:lstStyle/>
          <a:p>
            <a:pPr>
              <a:lnSpc>
                <a:spcPct val="150000"/>
              </a:lnSpc>
            </a:pP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Oct 2020</a:t>
            </a:r>
          </a:p>
        </p:txBody>
      </p:sp>
      <p:sp>
        <p:nvSpPr>
          <p:cNvPr id="13" name="TextBox 12"/>
          <p:cNvSpPr txBox="1"/>
          <p:nvPr/>
        </p:nvSpPr>
        <p:spPr>
          <a:xfrm>
            <a:off x="1293781" y="9646939"/>
            <a:ext cx="3724353" cy="923330"/>
          </a:xfrm>
          <a:prstGeom prst="rect">
            <a:avLst/>
          </a:prstGeom>
          <a:noFill/>
        </p:spPr>
        <p:txBody>
          <a:bodyPr wrap="none" rtlCol="0">
            <a:spAutoFit/>
          </a:bodyPr>
          <a:lstStyle/>
          <a:p>
            <a:r>
              <a:rPr lang="en-US" sz="54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Tyler Poore</a:t>
            </a:r>
            <a:endParaRPr lang="en-US" sz="3200" dirty="0">
              <a:solidFill>
                <a:schemeClr val="tx2"/>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8" name="TextBox 7">
            <a:extLst>
              <a:ext uri="{FF2B5EF4-FFF2-40B4-BE49-F238E27FC236}">
                <a16:creationId xmlns:a16="http://schemas.microsoft.com/office/drawing/2014/main" id="{F6FB6452-6EE7-694B-9457-04E55ABECF75}"/>
              </a:ext>
            </a:extLst>
          </p:cNvPr>
          <p:cNvSpPr txBox="1"/>
          <p:nvPr/>
        </p:nvSpPr>
        <p:spPr>
          <a:xfrm>
            <a:off x="1293781" y="10535959"/>
            <a:ext cx="4740400" cy="830997"/>
          </a:xfrm>
          <a:prstGeom prst="rect">
            <a:avLst/>
          </a:prstGeom>
          <a:noFill/>
        </p:spPr>
        <p:txBody>
          <a:bodyPr wrap="none" rtlCol="0">
            <a:spAutoFit/>
          </a:bodyPr>
          <a:lstStyle/>
          <a:p>
            <a:r>
              <a:rPr lang="en-US" sz="48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Mentor: Ben Bell</a:t>
            </a:r>
          </a:p>
        </p:txBody>
      </p:sp>
    </p:spTree>
    <p:extLst>
      <p:ext uri="{BB962C8B-B14F-4D97-AF65-F5344CB8AC3E}">
        <p14:creationId xmlns:p14="http://schemas.microsoft.com/office/powerpoint/2010/main" val="394734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10</a:t>
            </a:fld>
            <a:endParaRPr lang="en-US"/>
          </a:p>
        </p:txBody>
      </p:sp>
      <p:sp>
        <p:nvSpPr>
          <p:cNvPr id="17" name="Rounded Rectangle 16"/>
          <p:cNvSpPr/>
          <p:nvPr/>
        </p:nvSpPr>
        <p:spPr>
          <a:xfrm>
            <a:off x="1371600" y="6727371"/>
            <a:ext cx="2733471" cy="59271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Roboto Light" panose="02000000000000000000" pitchFamily="2" charset="0"/>
                <a:ea typeface="Roboto Light" panose="02000000000000000000" pitchFamily="2" charset="0"/>
              </a:rPr>
              <a:t>Target Variables</a:t>
            </a:r>
            <a:endParaRPr lang="en-US" sz="1800" dirty="0">
              <a:solidFill>
                <a:schemeClr val="tx2"/>
              </a:solidFill>
              <a:latin typeface="Roboto Light" panose="02000000000000000000" pitchFamily="2" charset="0"/>
              <a:ea typeface="Roboto Light" panose="02000000000000000000" pitchFamily="2" charset="0"/>
            </a:endParaRPr>
          </a:p>
        </p:txBody>
      </p:sp>
      <p:sp>
        <p:nvSpPr>
          <p:cNvPr id="26" name="TextBox 25"/>
          <p:cNvSpPr txBox="1"/>
          <p:nvPr/>
        </p:nvSpPr>
        <p:spPr>
          <a:xfrm>
            <a:off x="1349375" y="797145"/>
            <a:ext cx="8151590"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Correlations</a:t>
            </a:r>
          </a:p>
        </p:txBody>
      </p:sp>
      <p:sp>
        <p:nvSpPr>
          <p:cNvPr id="29" name="Rectangle 28"/>
          <p:cNvSpPr/>
          <p:nvPr/>
        </p:nvSpPr>
        <p:spPr>
          <a:xfrm>
            <a:off x="1371603" y="8844985"/>
            <a:ext cx="5905166" cy="1287532"/>
          </a:xfrm>
          <a:prstGeom prst="rect">
            <a:avLst/>
          </a:prstGeom>
        </p:spPr>
        <p:txBody>
          <a:bodyPr wrap="square">
            <a:spAutoFit/>
          </a:bodyPr>
          <a:lstStyle/>
          <a:p>
            <a:pPr>
              <a:lnSpc>
                <a:spcPct val="150000"/>
              </a:lnSpc>
            </a:pP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2"/>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a:p>
            <a:pPr>
              <a:lnSpc>
                <a:spcPct val="150000"/>
              </a:lnSpc>
            </a:pP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2B4C59-3330-5B4D-B927-59888130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221" y="1751456"/>
            <a:ext cx="13497368" cy="10298570"/>
          </a:xfrm>
          <a:prstGeom prst="rect">
            <a:avLst/>
          </a:prstGeom>
        </p:spPr>
      </p:pic>
      <p:sp>
        <p:nvSpPr>
          <p:cNvPr id="6" name="TextBox 5">
            <a:extLst>
              <a:ext uri="{FF2B5EF4-FFF2-40B4-BE49-F238E27FC236}">
                <a16:creationId xmlns:a16="http://schemas.microsoft.com/office/drawing/2014/main" id="{1C986894-BB7C-AB4C-97F6-2674C1D5E81C}"/>
              </a:ext>
            </a:extLst>
          </p:cNvPr>
          <p:cNvSpPr txBox="1"/>
          <p:nvPr/>
        </p:nvSpPr>
        <p:spPr>
          <a:xfrm>
            <a:off x="20897043" y="8217761"/>
            <a:ext cx="1227782" cy="627416"/>
          </a:xfrm>
          <a:prstGeom prst="rect">
            <a:avLst/>
          </a:prstGeom>
          <a:solidFill>
            <a:srgbClr val="292A2E"/>
          </a:solidFill>
        </p:spPr>
        <p:txBody>
          <a:bodyPr wrap="square" rtlCol="0">
            <a:spAutoFit/>
          </a:bodyPr>
          <a:lstStyle/>
          <a:p>
            <a:r>
              <a:rPr lang="en-US" sz="3477" dirty="0"/>
              <a:t>-1.00</a:t>
            </a:r>
          </a:p>
        </p:txBody>
      </p:sp>
      <p:sp>
        <p:nvSpPr>
          <p:cNvPr id="22" name="TextBox 21">
            <a:extLst>
              <a:ext uri="{FF2B5EF4-FFF2-40B4-BE49-F238E27FC236}">
                <a16:creationId xmlns:a16="http://schemas.microsoft.com/office/drawing/2014/main" id="{6D64AEF9-8019-494E-9C30-EC5262C20897}"/>
              </a:ext>
            </a:extLst>
          </p:cNvPr>
          <p:cNvSpPr txBox="1"/>
          <p:nvPr/>
        </p:nvSpPr>
        <p:spPr>
          <a:xfrm>
            <a:off x="20864386" y="5191323"/>
            <a:ext cx="1227782" cy="627416"/>
          </a:xfrm>
          <a:prstGeom prst="rect">
            <a:avLst/>
          </a:prstGeom>
          <a:solidFill>
            <a:srgbClr val="292A2E"/>
          </a:solidFill>
          <a:ln>
            <a:noFill/>
          </a:ln>
        </p:spPr>
        <p:txBody>
          <a:bodyPr wrap="square" rtlCol="0">
            <a:spAutoFit/>
          </a:bodyPr>
          <a:lstStyle/>
          <a:p>
            <a:r>
              <a:rPr lang="en-US" sz="3477" dirty="0"/>
              <a:t>0.0</a:t>
            </a:r>
          </a:p>
        </p:txBody>
      </p:sp>
      <p:sp>
        <p:nvSpPr>
          <p:cNvPr id="23" name="TextBox 22">
            <a:extLst>
              <a:ext uri="{FF2B5EF4-FFF2-40B4-BE49-F238E27FC236}">
                <a16:creationId xmlns:a16="http://schemas.microsoft.com/office/drawing/2014/main" id="{F9EB77CA-F6E8-C949-8673-C52221D38C34}"/>
              </a:ext>
            </a:extLst>
          </p:cNvPr>
          <p:cNvSpPr txBox="1"/>
          <p:nvPr/>
        </p:nvSpPr>
        <p:spPr>
          <a:xfrm>
            <a:off x="20804629" y="2216945"/>
            <a:ext cx="1227782" cy="627416"/>
          </a:xfrm>
          <a:prstGeom prst="rect">
            <a:avLst/>
          </a:prstGeom>
          <a:solidFill>
            <a:srgbClr val="292A2E"/>
          </a:solidFill>
        </p:spPr>
        <p:txBody>
          <a:bodyPr wrap="square" rtlCol="0">
            <a:spAutoFit/>
          </a:bodyPr>
          <a:lstStyle/>
          <a:p>
            <a:r>
              <a:rPr lang="en-US" sz="3477" dirty="0"/>
              <a:t>1.00</a:t>
            </a:r>
          </a:p>
        </p:txBody>
      </p:sp>
      <p:sp>
        <p:nvSpPr>
          <p:cNvPr id="20" name="Rectangle 19">
            <a:extLst>
              <a:ext uri="{FF2B5EF4-FFF2-40B4-BE49-F238E27FC236}">
                <a16:creationId xmlns:a16="http://schemas.microsoft.com/office/drawing/2014/main" id="{33A8BB5C-2807-914A-AA15-6E350485F7A8}"/>
              </a:ext>
            </a:extLst>
          </p:cNvPr>
          <p:cNvSpPr/>
          <p:nvPr/>
        </p:nvSpPr>
        <p:spPr>
          <a:xfrm>
            <a:off x="8588415" y="2383972"/>
            <a:ext cx="8219000" cy="3755571"/>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202BBA63-20B3-2742-8C1B-003FF77732CC}"/>
              </a:ext>
            </a:extLst>
          </p:cNvPr>
          <p:cNvSpPr/>
          <p:nvPr/>
        </p:nvSpPr>
        <p:spPr>
          <a:xfrm>
            <a:off x="16784562" y="2383971"/>
            <a:ext cx="3352836" cy="9509218"/>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18" name="Straight Connector 17"/>
          <p:cNvCxnSpPr>
            <a:cxnSpLocks/>
          </p:cNvCxnSpPr>
          <p:nvPr/>
        </p:nvCxnSpPr>
        <p:spPr>
          <a:xfrm>
            <a:off x="4607171" y="7045338"/>
            <a:ext cx="3519955" cy="0"/>
          </a:xfrm>
          <a:prstGeom prst="line">
            <a:avLst/>
          </a:prstGeom>
          <a:ln>
            <a:solidFill>
              <a:schemeClr val="tx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4A97151-EE16-D649-9D63-0E5D9EF4E4F3}"/>
              </a:ext>
            </a:extLst>
          </p:cNvPr>
          <p:cNvSpPr/>
          <p:nvPr/>
        </p:nvSpPr>
        <p:spPr>
          <a:xfrm>
            <a:off x="1371600" y="3627075"/>
            <a:ext cx="5905168"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Price and move bins are both negatively correlated with the other features in the </a:t>
            </a:r>
            <a:r>
              <a:rPr lang="en-US" sz="3600" dirty="0" err="1">
                <a:solidFill>
                  <a:schemeClr val="tx2"/>
                </a:solidFill>
                <a:latin typeface="Roboto Light" panose="02000000000000000000" pitchFamily="2" charset="0"/>
                <a:ea typeface="Roboto Light" panose="02000000000000000000" pitchFamily="2" charset="0"/>
                <a:cs typeface="Open Sans Light" panose="020B0306030504020204" pitchFamily="34" charset="0"/>
              </a:rPr>
              <a:t>dataframe</a:t>
            </a:r>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28" name="Group 27">
            <a:extLst>
              <a:ext uri="{FF2B5EF4-FFF2-40B4-BE49-F238E27FC236}">
                <a16:creationId xmlns:a16="http://schemas.microsoft.com/office/drawing/2014/main" id="{A3EF9CCA-796E-D24D-B9F8-11B57FF536B3}"/>
              </a:ext>
            </a:extLst>
          </p:cNvPr>
          <p:cNvGrpSpPr/>
          <p:nvPr/>
        </p:nvGrpSpPr>
        <p:grpSpPr>
          <a:xfrm>
            <a:off x="946428" y="11846856"/>
            <a:ext cx="3435073" cy="756280"/>
            <a:chOff x="938320" y="11826219"/>
            <a:chExt cx="3435073" cy="756280"/>
          </a:xfrm>
        </p:grpSpPr>
        <p:pic>
          <p:nvPicPr>
            <p:cNvPr id="31" name="Picture 30">
              <a:extLst>
                <a:ext uri="{FF2B5EF4-FFF2-40B4-BE49-F238E27FC236}">
                  <a16:creationId xmlns:a16="http://schemas.microsoft.com/office/drawing/2014/main" id="{8A59672A-AEF0-0246-B298-1712FCB2E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3" name="TextBox 32">
              <a:extLst>
                <a:ext uri="{FF2B5EF4-FFF2-40B4-BE49-F238E27FC236}">
                  <a16:creationId xmlns:a16="http://schemas.microsoft.com/office/drawing/2014/main" id="{11BECB30-E2F3-3348-98CE-E1010A507241}"/>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37234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33F0C-D006-5045-93E1-21FD8B1D0CA2}"/>
              </a:ext>
            </a:extLst>
          </p:cNvPr>
          <p:cNvSpPr>
            <a:spLocks noGrp="1"/>
          </p:cNvSpPr>
          <p:nvPr>
            <p:ph type="ftr" sz="quarter" idx="11"/>
          </p:nvPr>
        </p:nvSpPr>
        <p:spPr/>
        <p:txBody>
          <a:bodyPr/>
          <a:lstStyle/>
          <a:p>
            <a:r>
              <a:rPr lang="en-US"/>
              <a:t>https://github.com/Pooret/Predicting-Executive-Stock-Movements</a:t>
            </a:r>
          </a:p>
        </p:txBody>
      </p:sp>
      <p:sp>
        <p:nvSpPr>
          <p:cNvPr id="3" name="Slide Number Placeholder 2">
            <a:extLst>
              <a:ext uri="{FF2B5EF4-FFF2-40B4-BE49-F238E27FC236}">
                <a16:creationId xmlns:a16="http://schemas.microsoft.com/office/drawing/2014/main" id="{DB1C236F-EFC8-3E44-93A0-BF71113AD0C0}"/>
              </a:ext>
            </a:extLst>
          </p:cNvPr>
          <p:cNvSpPr>
            <a:spLocks noGrp="1"/>
          </p:cNvSpPr>
          <p:nvPr>
            <p:ph type="sldNum" sz="quarter" idx="12"/>
          </p:nvPr>
        </p:nvSpPr>
        <p:spPr/>
        <p:txBody>
          <a:bodyPr/>
          <a:lstStyle/>
          <a:p>
            <a:fld id="{56DCFB14-7DA6-44D4-A265-5EB7147727CA}" type="slidenum">
              <a:rPr lang="en-US" smtClean="0"/>
              <a:t>11</a:t>
            </a:fld>
            <a:endParaRPr lang="en-US"/>
          </a:p>
        </p:txBody>
      </p:sp>
      <p:graphicFrame>
        <p:nvGraphicFramePr>
          <p:cNvPr id="5" name="Table 4">
            <a:extLst>
              <a:ext uri="{FF2B5EF4-FFF2-40B4-BE49-F238E27FC236}">
                <a16:creationId xmlns:a16="http://schemas.microsoft.com/office/drawing/2014/main" id="{55D64059-FE63-C547-AEC1-8AC8995DB176}"/>
              </a:ext>
            </a:extLst>
          </p:cNvPr>
          <p:cNvGraphicFramePr>
            <a:graphicFrameLocks noGrp="1"/>
          </p:cNvGraphicFramePr>
          <p:nvPr>
            <p:extLst/>
          </p:nvPr>
        </p:nvGraphicFramePr>
        <p:xfrm>
          <a:off x="3128490" y="3957270"/>
          <a:ext cx="16599505" cy="5249799"/>
        </p:xfrm>
        <a:graphic>
          <a:graphicData uri="http://schemas.openxmlformats.org/drawingml/2006/table">
            <a:tbl>
              <a:tblPr firstRow="1" bandRow="1">
                <a:tableStyleId>{5C22544A-7EE6-4342-B048-85BDC9FD1C3A}</a:tableStyleId>
              </a:tblPr>
              <a:tblGrid>
                <a:gridCol w="3139924">
                  <a:extLst>
                    <a:ext uri="{9D8B030D-6E8A-4147-A177-3AD203B41FA5}">
                      <a16:colId xmlns:a16="http://schemas.microsoft.com/office/drawing/2014/main" val="3475886027"/>
                    </a:ext>
                  </a:extLst>
                </a:gridCol>
                <a:gridCol w="4039809">
                  <a:extLst>
                    <a:ext uri="{9D8B030D-6E8A-4147-A177-3AD203B41FA5}">
                      <a16:colId xmlns:a16="http://schemas.microsoft.com/office/drawing/2014/main" val="625083559"/>
                    </a:ext>
                  </a:extLst>
                </a:gridCol>
                <a:gridCol w="3139924">
                  <a:extLst>
                    <a:ext uri="{9D8B030D-6E8A-4147-A177-3AD203B41FA5}">
                      <a16:colId xmlns:a16="http://schemas.microsoft.com/office/drawing/2014/main" val="3267627476"/>
                    </a:ext>
                  </a:extLst>
                </a:gridCol>
                <a:gridCol w="3139924">
                  <a:extLst>
                    <a:ext uri="{9D8B030D-6E8A-4147-A177-3AD203B41FA5}">
                      <a16:colId xmlns:a16="http://schemas.microsoft.com/office/drawing/2014/main" val="1048098975"/>
                    </a:ext>
                  </a:extLst>
                </a:gridCol>
                <a:gridCol w="3139924">
                  <a:extLst>
                    <a:ext uri="{9D8B030D-6E8A-4147-A177-3AD203B41FA5}">
                      <a16:colId xmlns:a16="http://schemas.microsoft.com/office/drawing/2014/main" val="1785166415"/>
                    </a:ext>
                  </a:extLst>
                </a:gridCol>
              </a:tblGrid>
              <a:tr h="673227">
                <a:tc>
                  <a:txBody>
                    <a:bodyPr/>
                    <a:lstStyle/>
                    <a:p>
                      <a:r>
                        <a:rPr lang="en-US" dirty="0">
                          <a:solidFill>
                            <a:schemeClr val="tx1"/>
                          </a:solidFill>
                        </a:rPr>
                        <a:t>Username</a:t>
                      </a:r>
                    </a:p>
                  </a:txBody>
                  <a:tcPr/>
                </a:tc>
                <a:tc>
                  <a:txBody>
                    <a:bodyPr/>
                    <a:lstStyle/>
                    <a:p>
                      <a:r>
                        <a:rPr lang="en-US" dirty="0">
                          <a:solidFill>
                            <a:schemeClr val="tx1"/>
                          </a:solidFill>
                        </a:rPr>
                        <a:t>Estimator</a:t>
                      </a:r>
                    </a:p>
                  </a:txBody>
                  <a:tcPr/>
                </a:tc>
                <a:tc>
                  <a:txBody>
                    <a:bodyPr/>
                    <a:lstStyle/>
                    <a:p>
                      <a:r>
                        <a:rPr lang="en-US" dirty="0">
                          <a:solidFill>
                            <a:schemeClr val="tx1"/>
                          </a:solidFill>
                        </a:rPr>
                        <a:t>Mean ROC_AUC Score</a:t>
                      </a:r>
                    </a:p>
                  </a:txBody>
                  <a:tcPr/>
                </a:tc>
                <a:tc>
                  <a:txBody>
                    <a:bodyPr/>
                    <a:lstStyle/>
                    <a:p>
                      <a:r>
                        <a:rPr lang="en-US" dirty="0">
                          <a:solidFill>
                            <a:schemeClr val="tx1"/>
                          </a:solidFill>
                        </a:rPr>
                        <a:t>Number of Samples</a:t>
                      </a:r>
                    </a:p>
                  </a:txBody>
                  <a:tcPr/>
                </a:tc>
                <a:tc>
                  <a:txBody>
                    <a:bodyPr/>
                    <a:lstStyle/>
                    <a:p>
                      <a:r>
                        <a:rPr lang="en-US" dirty="0">
                          <a:solidFill>
                            <a:schemeClr val="tx1"/>
                          </a:solidFill>
                        </a:rPr>
                        <a:t>Number of Samples in MOVE </a:t>
                      </a:r>
                    </a:p>
                  </a:txBody>
                  <a:tcPr/>
                </a:tc>
                <a:extLst>
                  <a:ext uri="{0D108BD9-81ED-4DB2-BD59-A6C34878D82A}">
                    <a16:rowId xmlns:a16="http://schemas.microsoft.com/office/drawing/2014/main" val="1802310450"/>
                  </a:ext>
                </a:extLst>
              </a:tr>
              <a:tr h="370840">
                <a:tc>
                  <a:txBody>
                    <a:bodyPr/>
                    <a:lstStyle/>
                    <a:p>
                      <a:pPr algn="r" fontAlgn="ctr"/>
                      <a:r>
                        <a:rPr lang="en-US" b="1" dirty="0" err="1">
                          <a:solidFill>
                            <a:schemeClr val="tx1"/>
                          </a:solidFill>
                          <a:effectLst/>
                        </a:rPr>
                        <a:t>richardbranson</a:t>
                      </a:r>
                      <a:endParaRPr lang="en-US" b="1" dirty="0">
                        <a:solidFill>
                          <a:schemeClr val="tx1"/>
                        </a:solidFill>
                        <a:effectLst/>
                      </a:endParaRPr>
                    </a:p>
                  </a:txBody>
                  <a:tcPr anchor="ctr">
                    <a:solidFill>
                      <a:schemeClr val="accent2"/>
                    </a:solidFill>
                  </a:tcPr>
                </a:tc>
                <a:tc>
                  <a:txBody>
                    <a:bodyPr/>
                    <a:lstStyle/>
                    <a:p>
                      <a:pPr algn="r" fontAlgn="ctr"/>
                      <a:r>
                        <a:rPr lang="en-US" dirty="0">
                          <a:solidFill>
                            <a:schemeClr val="bg1"/>
                          </a:solidFill>
                          <a:effectLst/>
                        </a:rPr>
                        <a:t>SVC</a:t>
                      </a:r>
                    </a:p>
                  </a:txBody>
                  <a:tcPr anchor="ctr">
                    <a:solidFill>
                      <a:srgbClr val="FF9300"/>
                    </a:solidFill>
                  </a:tcPr>
                </a:tc>
                <a:tc>
                  <a:txBody>
                    <a:bodyPr/>
                    <a:lstStyle/>
                    <a:p>
                      <a:pPr algn="r" fontAlgn="ctr"/>
                      <a:r>
                        <a:rPr lang="en-US">
                          <a:solidFill>
                            <a:schemeClr val="bg1"/>
                          </a:solidFill>
                          <a:effectLst/>
                        </a:rPr>
                        <a:t>0.812813</a:t>
                      </a:r>
                    </a:p>
                  </a:txBody>
                  <a:tcPr anchor="ctr">
                    <a:solidFill>
                      <a:srgbClr val="FF9300"/>
                    </a:solidFill>
                  </a:tcPr>
                </a:tc>
                <a:tc>
                  <a:txBody>
                    <a:bodyPr/>
                    <a:lstStyle/>
                    <a:p>
                      <a:pPr algn="r" fontAlgn="ctr"/>
                      <a:r>
                        <a:rPr lang="en-US">
                          <a:solidFill>
                            <a:schemeClr val="bg1"/>
                          </a:solidFill>
                          <a:effectLst/>
                        </a:rPr>
                        <a:t>662</a:t>
                      </a:r>
                    </a:p>
                  </a:txBody>
                  <a:tcPr anchor="ctr">
                    <a:solidFill>
                      <a:srgbClr val="FF9300"/>
                    </a:solidFill>
                  </a:tcPr>
                </a:tc>
                <a:tc>
                  <a:txBody>
                    <a:bodyPr/>
                    <a:lstStyle/>
                    <a:p>
                      <a:pPr algn="r" fontAlgn="ctr"/>
                      <a:r>
                        <a:rPr lang="en-US" dirty="0">
                          <a:solidFill>
                            <a:schemeClr val="bg1"/>
                          </a:solidFill>
                          <a:effectLst/>
                        </a:rPr>
                        <a:t>75</a:t>
                      </a:r>
                    </a:p>
                  </a:txBody>
                  <a:tcPr anchor="ctr">
                    <a:solidFill>
                      <a:srgbClr val="FF9300"/>
                    </a:solidFill>
                  </a:tcPr>
                </a:tc>
                <a:extLst>
                  <a:ext uri="{0D108BD9-81ED-4DB2-BD59-A6C34878D82A}">
                    <a16:rowId xmlns:a16="http://schemas.microsoft.com/office/drawing/2014/main" val="2483078641"/>
                  </a:ext>
                </a:extLst>
              </a:tr>
              <a:tr h="370840">
                <a:tc>
                  <a:txBody>
                    <a:bodyPr/>
                    <a:lstStyle/>
                    <a:p>
                      <a:pPr algn="r" fontAlgn="ctr"/>
                      <a:r>
                        <a:rPr lang="en-US" b="1" dirty="0" err="1">
                          <a:solidFill>
                            <a:schemeClr val="tx1"/>
                          </a:solidFill>
                          <a:effectLst/>
                        </a:rPr>
                        <a:t>levie</a:t>
                      </a:r>
                      <a:endParaRPr lang="en-US" b="1" dirty="0">
                        <a:solidFill>
                          <a:schemeClr val="tx1"/>
                        </a:solidFill>
                        <a:effectLst/>
                      </a:endParaRPr>
                    </a:p>
                  </a:txBody>
                  <a:tcPr anchor="ctr">
                    <a:solidFill>
                      <a:schemeClr val="accent2"/>
                    </a:solidFill>
                  </a:tcPr>
                </a:tc>
                <a:tc>
                  <a:txBody>
                    <a:bodyPr/>
                    <a:lstStyle/>
                    <a:p>
                      <a:pPr algn="r" fontAlgn="ctr"/>
                      <a:r>
                        <a:rPr lang="en-US" dirty="0">
                          <a:solidFill>
                            <a:schemeClr val="bg1"/>
                          </a:solidFill>
                          <a:effectLst/>
                        </a:rPr>
                        <a:t>SVC</a:t>
                      </a:r>
                    </a:p>
                  </a:txBody>
                  <a:tcPr anchor="ctr">
                    <a:solidFill>
                      <a:srgbClr val="FFFFFF"/>
                    </a:solidFill>
                  </a:tcPr>
                </a:tc>
                <a:tc>
                  <a:txBody>
                    <a:bodyPr/>
                    <a:lstStyle/>
                    <a:p>
                      <a:pPr algn="r" fontAlgn="ctr"/>
                      <a:r>
                        <a:rPr lang="en-US">
                          <a:solidFill>
                            <a:schemeClr val="bg1"/>
                          </a:solidFill>
                          <a:effectLst/>
                        </a:rPr>
                        <a:t>0.556709</a:t>
                      </a:r>
                    </a:p>
                  </a:txBody>
                  <a:tcPr anchor="ctr">
                    <a:solidFill>
                      <a:srgbClr val="FFFFFF"/>
                    </a:solidFill>
                  </a:tcPr>
                </a:tc>
                <a:tc>
                  <a:txBody>
                    <a:bodyPr/>
                    <a:lstStyle/>
                    <a:p>
                      <a:pPr algn="r" fontAlgn="ctr"/>
                      <a:r>
                        <a:rPr lang="en-US">
                          <a:solidFill>
                            <a:schemeClr val="bg1"/>
                          </a:solidFill>
                          <a:effectLst/>
                        </a:rPr>
                        <a:t>311</a:t>
                      </a:r>
                    </a:p>
                  </a:txBody>
                  <a:tcPr anchor="ctr">
                    <a:solidFill>
                      <a:srgbClr val="FFFFFF"/>
                    </a:solidFill>
                  </a:tcPr>
                </a:tc>
                <a:tc>
                  <a:txBody>
                    <a:bodyPr/>
                    <a:lstStyle/>
                    <a:p>
                      <a:pPr algn="r" fontAlgn="ctr"/>
                      <a:r>
                        <a:rPr lang="en-US" dirty="0">
                          <a:solidFill>
                            <a:schemeClr val="bg1"/>
                          </a:solidFill>
                          <a:effectLst/>
                        </a:rPr>
                        <a:t>40</a:t>
                      </a:r>
                    </a:p>
                  </a:txBody>
                  <a:tcPr anchor="ctr">
                    <a:solidFill>
                      <a:srgbClr val="FFFFFF"/>
                    </a:solidFill>
                  </a:tcPr>
                </a:tc>
                <a:extLst>
                  <a:ext uri="{0D108BD9-81ED-4DB2-BD59-A6C34878D82A}">
                    <a16:rowId xmlns:a16="http://schemas.microsoft.com/office/drawing/2014/main" val="2672205116"/>
                  </a:ext>
                </a:extLst>
              </a:tr>
              <a:tr h="370840">
                <a:tc>
                  <a:txBody>
                    <a:bodyPr/>
                    <a:lstStyle/>
                    <a:p>
                      <a:pPr algn="r" fontAlgn="ctr"/>
                      <a:r>
                        <a:rPr lang="en-US" b="1">
                          <a:solidFill>
                            <a:schemeClr val="tx1"/>
                          </a:solidFill>
                          <a:effectLst/>
                        </a:rPr>
                        <a:t>jack</a:t>
                      </a: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2F2F2"/>
                    </a:solidFill>
                  </a:tcPr>
                </a:tc>
                <a:tc>
                  <a:txBody>
                    <a:bodyPr/>
                    <a:lstStyle/>
                    <a:p>
                      <a:pPr algn="r" fontAlgn="ctr"/>
                      <a:r>
                        <a:rPr lang="en-US">
                          <a:solidFill>
                            <a:schemeClr val="bg1"/>
                          </a:solidFill>
                          <a:effectLst/>
                        </a:rPr>
                        <a:t>0.527795</a:t>
                      </a:r>
                    </a:p>
                  </a:txBody>
                  <a:tcPr anchor="ctr">
                    <a:solidFill>
                      <a:srgbClr val="F2F2F2"/>
                    </a:solidFill>
                  </a:tcPr>
                </a:tc>
                <a:tc>
                  <a:txBody>
                    <a:bodyPr/>
                    <a:lstStyle/>
                    <a:p>
                      <a:pPr algn="r" fontAlgn="ctr"/>
                      <a:r>
                        <a:rPr lang="en-US">
                          <a:solidFill>
                            <a:schemeClr val="bg1"/>
                          </a:solidFill>
                          <a:effectLst/>
                        </a:rPr>
                        <a:t>373</a:t>
                      </a:r>
                    </a:p>
                  </a:txBody>
                  <a:tcPr anchor="ctr">
                    <a:solidFill>
                      <a:srgbClr val="F2F2F2"/>
                    </a:solidFill>
                  </a:tcPr>
                </a:tc>
                <a:tc>
                  <a:txBody>
                    <a:bodyPr/>
                    <a:lstStyle/>
                    <a:p>
                      <a:pPr algn="r" fontAlgn="ctr"/>
                      <a:r>
                        <a:rPr lang="en-US" dirty="0">
                          <a:solidFill>
                            <a:schemeClr val="bg1"/>
                          </a:solidFill>
                          <a:effectLst/>
                        </a:rPr>
                        <a:t>60</a:t>
                      </a:r>
                    </a:p>
                  </a:txBody>
                  <a:tcPr anchor="ctr">
                    <a:solidFill>
                      <a:srgbClr val="F2F2F2"/>
                    </a:solidFill>
                  </a:tcPr>
                </a:tc>
                <a:extLst>
                  <a:ext uri="{0D108BD9-81ED-4DB2-BD59-A6C34878D82A}">
                    <a16:rowId xmlns:a16="http://schemas.microsoft.com/office/drawing/2014/main" val="1908756981"/>
                  </a:ext>
                </a:extLst>
              </a:tr>
              <a:tr h="370840">
                <a:tc>
                  <a:txBody>
                    <a:bodyPr/>
                    <a:lstStyle/>
                    <a:p>
                      <a:pPr algn="r" fontAlgn="ctr"/>
                      <a:r>
                        <a:rPr lang="en-US" b="1" dirty="0" err="1">
                          <a:solidFill>
                            <a:schemeClr val="tx1"/>
                          </a:solidFill>
                          <a:effectLst/>
                        </a:rPr>
                        <a:t>elonmusk</a:t>
                      </a:r>
                      <a:endParaRPr lang="en-US" b="1" dirty="0">
                        <a:solidFill>
                          <a:schemeClr val="tx1"/>
                        </a:solidFill>
                        <a:effectLst/>
                      </a:endParaRP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FFFFF"/>
                    </a:solidFill>
                  </a:tcPr>
                </a:tc>
                <a:tc>
                  <a:txBody>
                    <a:bodyPr/>
                    <a:lstStyle/>
                    <a:p>
                      <a:pPr algn="r" fontAlgn="ctr"/>
                      <a:r>
                        <a:rPr lang="en-US" dirty="0">
                          <a:solidFill>
                            <a:schemeClr val="bg1"/>
                          </a:solidFill>
                          <a:effectLst/>
                        </a:rPr>
                        <a:t>0.511213</a:t>
                      </a:r>
                    </a:p>
                  </a:txBody>
                  <a:tcPr anchor="ctr">
                    <a:solidFill>
                      <a:srgbClr val="FFFFFF"/>
                    </a:solidFill>
                  </a:tcPr>
                </a:tc>
                <a:tc>
                  <a:txBody>
                    <a:bodyPr/>
                    <a:lstStyle/>
                    <a:p>
                      <a:pPr algn="r" fontAlgn="ctr"/>
                      <a:r>
                        <a:rPr lang="en-US" dirty="0">
                          <a:solidFill>
                            <a:schemeClr val="bg1"/>
                          </a:solidFill>
                          <a:effectLst/>
                        </a:rPr>
                        <a:t>421</a:t>
                      </a:r>
                    </a:p>
                  </a:txBody>
                  <a:tcPr anchor="ctr">
                    <a:solidFill>
                      <a:srgbClr val="FFFFFF"/>
                    </a:solidFill>
                  </a:tcPr>
                </a:tc>
                <a:tc>
                  <a:txBody>
                    <a:bodyPr/>
                    <a:lstStyle/>
                    <a:p>
                      <a:pPr algn="r" fontAlgn="ctr"/>
                      <a:r>
                        <a:rPr lang="en-US" dirty="0">
                          <a:solidFill>
                            <a:schemeClr val="bg1"/>
                          </a:solidFill>
                          <a:effectLst/>
                        </a:rPr>
                        <a:t>81</a:t>
                      </a:r>
                    </a:p>
                  </a:txBody>
                  <a:tcPr anchor="ctr">
                    <a:solidFill>
                      <a:srgbClr val="FFFFFF"/>
                    </a:solidFill>
                  </a:tcPr>
                </a:tc>
                <a:extLst>
                  <a:ext uri="{0D108BD9-81ED-4DB2-BD59-A6C34878D82A}">
                    <a16:rowId xmlns:a16="http://schemas.microsoft.com/office/drawing/2014/main" val="881899449"/>
                  </a:ext>
                </a:extLst>
              </a:tr>
              <a:tr h="370840">
                <a:tc>
                  <a:txBody>
                    <a:bodyPr/>
                    <a:lstStyle/>
                    <a:p>
                      <a:pPr algn="r" fontAlgn="ctr"/>
                      <a:r>
                        <a:rPr lang="en-US" b="1" dirty="0" err="1">
                          <a:solidFill>
                            <a:schemeClr val="tx1"/>
                          </a:solidFill>
                          <a:effectLst/>
                        </a:rPr>
                        <a:t>JohnLegere</a:t>
                      </a:r>
                      <a:endParaRPr lang="en-US" b="1" dirty="0">
                        <a:solidFill>
                          <a:schemeClr val="tx1"/>
                        </a:solidFill>
                        <a:effectLst/>
                      </a:endParaRPr>
                    </a:p>
                  </a:txBody>
                  <a:tcPr anchor="ctr">
                    <a:solidFill>
                      <a:schemeClr val="accent2"/>
                    </a:solidFill>
                  </a:tcPr>
                </a:tc>
                <a:tc>
                  <a:txBody>
                    <a:bodyPr/>
                    <a:lstStyle/>
                    <a:p>
                      <a:pPr algn="r" fontAlgn="ctr"/>
                      <a:r>
                        <a:rPr lang="en-US" dirty="0" err="1">
                          <a:solidFill>
                            <a:schemeClr val="bg1"/>
                          </a:solidFill>
                          <a:effectLst/>
                        </a:rPr>
                        <a:t>MultinomialNB</a:t>
                      </a:r>
                      <a:endParaRPr lang="en-US" dirty="0">
                        <a:solidFill>
                          <a:schemeClr val="bg1"/>
                        </a:solidFill>
                        <a:effectLst/>
                      </a:endParaRPr>
                    </a:p>
                  </a:txBody>
                  <a:tcPr anchor="ctr">
                    <a:solidFill>
                      <a:srgbClr val="F2F2F2"/>
                    </a:solidFill>
                  </a:tcPr>
                </a:tc>
                <a:tc>
                  <a:txBody>
                    <a:bodyPr/>
                    <a:lstStyle/>
                    <a:p>
                      <a:pPr algn="r" fontAlgn="ctr"/>
                      <a:r>
                        <a:rPr lang="en-US">
                          <a:solidFill>
                            <a:schemeClr val="bg1"/>
                          </a:solidFill>
                          <a:effectLst/>
                        </a:rPr>
                        <a:t>0.566458</a:t>
                      </a:r>
                    </a:p>
                  </a:txBody>
                  <a:tcPr anchor="ctr">
                    <a:solidFill>
                      <a:srgbClr val="F2F2F2"/>
                    </a:solidFill>
                  </a:tcPr>
                </a:tc>
                <a:tc>
                  <a:txBody>
                    <a:bodyPr/>
                    <a:lstStyle/>
                    <a:p>
                      <a:pPr algn="r" fontAlgn="ctr"/>
                      <a:r>
                        <a:rPr lang="en-US" dirty="0">
                          <a:solidFill>
                            <a:schemeClr val="bg1"/>
                          </a:solidFill>
                          <a:effectLst/>
                        </a:rPr>
                        <a:t>1106</a:t>
                      </a:r>
                    </a:p>
                  </a:txBody>
                  <a:tcPr anchor="ctr">
                    <a:solidFill>
                      <a:srgbClr val="F2F2F2"/>
                    </a:solidFill>
                  </a:tcPr>
                </a:tc>
                <a:tc>
                  <a:txBody>
                    <a:bodyPr/>
                    <a:lstStyle/>
                    <a:p>
                      <a:pPr algn="r" fontAlgn="ctr"/>
                      <a:r>
                        <a:rPr lang="en-US" dirty="0">
                          <a:solidFill>
                            <a:schemeClr val="bg1"/>
                          </a:solidFill>
                          <a:effectLst/>
                        </a:rPr>
                        <a:t>45</a:t>
                      </a:r>
                    </a:p>
                  </a:txBody>
                  <a:tcPr anchor="ctr">
                    <a:solidFill>
                      <a:srgbClr val="F2F2F2"/>
                    </a:solidFill>
                  </a:tcPr>
                </a:tc>
                <a:extLst>
                  <a:ext uri="{0D108BD9-81ED-4DB2-BD59-A6C34878D82A}">
                    <a16:rowId xmlns:a16="http://schemas.microsoft.com/office/drawing/2014/main" val="3296046321"/>
                  </a:ext>
                </a:extLst>
              </a:tr>
              <a:tr h="370840">
                <a:tc>
                  <a:txBody>
                    <a:bodyPr/>
                    <a:lstStyle/>
                    <a:p>
                      <a:pPr algn="r" fontAlgn="ctr"/>
                      <a:r>
                        <a:rPr lang="en-US" b="1" dirty="0">
                          <a:solidFill>
                            <a:schemeClr val="tx1"/>
                          </a:solidFill>
                          <a:effectLst/>
                        </a:rPr>
                        <a:t>Benioff</a:t>
                      </a:r>
                    </a:p>
                  </a:txBody>
                  <a:tcPr anchor="ctr">
                    <a:solidFill>
                      <a:schemeClr val="accent2"/>
                    </a:solidFill>
                  </a:tcPr>
                </a:tc>
                <a:tc>
                  <a:txBody>
                    <a:bodyPr/>
                    <a:lstStyle/>
                    <a:p>
                      <a:pPr algn="r" fontAlgn="ctr"/>
                      <a:r>
                        <a:rPr lang="en-US" dirty="0" err="1">
                          <a:solidFill>
                            <a:schemeClr val="bg1"/>
                          </a:solidFill>
                          <a:effectLst/>
                        </a:rPr>
                        <a:t>LogisticRegression</a:t>
                      </a:r>
                      <a:endParaRPr lang="en-US" dirty="0">
                        <a:solidFill>
                          <a:schemeClr val="bg1"/>
                        </a:solidFill>
                        <a:effectLst/>
                      </a:endParaRPr>
                    </a:p>
                  </a:txBody>
                  <a:tcPr anchor="ctr">
                    <a:solidFill>
                      <a:srgbClr val="FFFFFF"/>
                    </a:solidFill>
                  </a:tcPr>
                </a:tc>
                <a:tc>
                  <a:txBody>
                    <a:bodyPr/>
                    <a:lstStyle/>
                    <a:p>
                      <a:pPr algn="r" fontAlgn="ctr"/>
                      <a:r>
                        <a:rPr lang="en-US" dirty="0">
                          <a:solidFill>
                            <a:schemeClr val="bg1"/>
                          </a:solidFill>
                          <a:effectLst/>
                        </a:rPr>
                        <a:t>0.694064</a:t>
                      </a:r>
                    </a:p>
                  </a:txBody>
                  <a:tcPr anchor="ctr">
                    <a:solidFill>
                      <a:srgbClr val="FFFFFF"/>
                    </a:solidFill>
                  </a:tcPr>
                </a:tc>
                <a:tc>
                  <a:txBody>
                    <a:bodyPr/>
                    <a:lstStyle/>
                    <a:p>
                      <a:pPr algn="r" fontAlgn="ctr"/>
                      <a:r>
                        <a:rPr lang="en-US" dirty="0">
                          <a:solidFill>
                            <a:schemeClr val="bg1"/>
                          </a:solidFill>
                          <a:effectLst/>
                        </a:rPr>
                        <a:t>647</a:t>
                      </a:r>
                    </a:p>
                  </a:txBody>
                  <a:tcPr anchor="ctr">
                    <a:solidFill>
                      <a:srgbClr val="FFFFFF"/>
                    </a:solidFill>
                  </a:tcPr>
                </a:tc>
                <a:tc>
                  <a:txBody>
                    <a:bodyPr/>
                    <a:lstStyle/>
                    <a:p>
                      <a:pPr algn="r" fontAlgn="ctr"/>
                      <a:r>
                        <a:rPr lang="en-US" dirty="0">
                          <a:solidFill>
                            <a:schemeClr val="bg1"/>
                          </a:solidFill>
                          <a:effectLst/>
                        </a:rPr>
                        <a:t>61</a:t>
                      </a:r>
                    </a:p>
                  </a:txBody>
                  <a:tcPr anchor="ctr">
                    <a:solidFill>
                      <a:srgbClr val="FFFFFF"/>
                    </a:solidFill>
                  </a:tcPr>
                </a:tc>
                <a:extLst>
                  <a:ext uri="{0D108BD9-81ED-4DB2-BD59-A6C34878D82A}">
                    <a16:rowId xmlns:a16="http://schemas.microsoft.com/office/drawing/2014/main" val="3180534899"/>
                  </a:ext>
                </a:extLst>
              </a:tr>
            </a:tbl>
          </a:graphicData>
        </a:graphic>
      </p:graphicFrame>
      <p:sp>
        <p:nvSpPr>
          <p:cNvPr id="8" name="TextBox 7">
            <a:extLst>
              <a:ext uri="{FF2B5EF4-FFF2-40B4-BE49-F238E27FC236}">
                <a16:creationId xmlns:a16="http://schemas.microsoft.com/office/drawing/2014/main" id="{7B2A45FB-3FE5-4141-80D2-894CB740C52D}"/>
              </a:ext>
            </a:extLst>
          </p:cNvPr>
          <p:cNvSpPr txBox="1"/>
          <p:nvPr/>
        </p:nvSpPr>
        <p:spPr>
          <a:xfrm>
            <a:off x="9461457" y="330147"/>
            <a:ext cx="3937104" cy="982513"/>
          </a:xfrm>
          <a:prstGeom prst="rect">
            <a:avLst/>
          </a:prstGeom>
          <a:noFill/>
        </p:spPr>
        <p:txBody>
          <a:bodyPr wrap="none" rtlCol="0">
            <a:spAutoFit/>
          </a:bodyPr>
          <a:lstStyle/>
          <a:p>
            <a:pPr algn="ctr">
              <a:lnSpc>
                <a:spcPct val="150000"/>
              </a:lnSpc>
            </a:pPr>
            <a:r>
              <a:rPr lang="en-US" sz="4400" b="1" dirty="0">
                <a:solidFill>
                  <a:schemeClr val="accent1"/>
                </a:solidFill>
                <a:latin typeface="Roboto" panose="02000000000000000000" pitchFamily="2" charset="0"/>
                <a:ea typeface="Roboto" panose="02000000000000000000" pitchFamily="2" charset="0"/>
              </a:rPr>
              <a:t>Model </a:t>
            </a:r>
            <a:r>
              <a:rPr lang="en-US" sz="4400" b="1" dirty="0">
                <a:solidFill>
                  <a:schemeClr val="tx2"/>
                </a:solidFill>
                <a:latin typeface="Roboto" panose="02000000000000000000" pitchFamily="2" charset="0"/>
                <a:ea typeface="Roboto" panose="02000000000000000000" pitchFamily="2" charset="0"/>
              </a:rPr>
              <a:t>Testing</a:t>
            </a:r>
          </a:p>
        </p:txBody>
      </p:sp>
      <p:sp>
        <p:nvSpPr>
          <p:cNvPr id="9" name="Rectangle 8">
            <a:extLst>
              <a:ext uri="{FF2B5EF4-FFF2-40B4-BE49-F238E27FC236}">
                <a16:creationId xmlns:a16="http://schemas.microsoft.com/office/drawing/2014/main" id="{16871F6F-A84A-8045-BB80-CDAF23BB8EFA}"/>
              </a:ext>
            </a:extLst>
          </p:cNvPr>
          <p:cNvSpPr/>
          <p:nvPr/>
        </p:nvSpPr>
        <p:spPr>
          <a:xfrm>
            <a:off x="6375400" y="1284457"/>
            <a:ext cx="10105686" cy="658835"/>
          </a:xfrm>
          <a:prstGeom prst="rect">
            <a:avLst/>
          </a:prstGeom>
        </p:spPr>
        <p:txBody>
          <a:bodyPr wrap="square">
            <a:spAutoFit/>
          </a:bodyPr>
          <a:lstStyle/>
          <a:p>
            <a:pPr algn="ctr">
              <a:lnSpc>
                <a:spcPct val="150000"/>
              </a:lnSpc>
            </a:pPr>
            <a:r>
              <a:rPr lang="en-US" sz="2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Average Scores Across Five Cross Validations</a:t>
            </a:r>
          </a:p>
        </p:txBody>
      </p:sp>
      <p:sp>
        <p:nvSpPr>
          <p:cNvPr id="10" name="Rectangle 9">
            <a:extLst>
              <a:ext uri="{FF2B5EF4-FFF2-40B4-BE49-F238E27FC236}">
                <a16:creationId xmlns:a16="http://schemas.microsoft.com/office/drawing/2014/main" id="{9DEA3452-AD30-254C-88BC-1D0FC1F15C3A}"/>
              </a:ext>
            </a:extLst>
          </p:cNvPr>
          <p:cNvSpPr/>
          <p:nvPr/>
        </p:nvSpPr>
        <p:spPr>
          <a:xfrm>
            <a:off x="6375400" y="2238767"/>
            <a:ext cx="10105686" cy="658835"/>
          </a:xfrm>
          <a:prstGeom prst="rect">
            <a:avLst/>
          </a:prstGeom>
        </p:spPr>
        <p:txBody>
          <a:bodyPr wrap="square">
            <a:spAutoFit/>
          </a:bodyPr>
          <a:lstStyle/>
          <a:p>
            <a:pPr algn="ctr">
              <a:lnSpc>
                <a:spcPct val="150000"/>
              </a:lnSpc>
            </a:pPr>
            <a:r>
              <a:rPr lang="en-US" sz="2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Positive Label: Move</a:t>
            </a:r>
          </a:p>
        </p:txBody>
      </p:sp>
      <p:pic>
        <p:nvPicPr>
          <p:cNvPr id="11" name="Picture 10">
            <a:extLst>
              <a:ext uri="{FF2B5EF4-FFF2-40B4-BE49-F238E27FC236}">
                <a16:creationId xmlns:a16="http://schemas.microsoft.com/office/drawing/2014/main" id="{A7F96955-E26A-0C4F-962A-75771D74C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12" name="TextBox 11">
            <a:extLst>
              <a:ext uri="{FF2B5EF4-FFF2-40B4-BE49-F238E27FC236}">
                <a16:creationId xmlns:a16="http://schemas.microsoft.com/office/drawing/2014/main" id="{4729C22C-0ECC-CB41-8962-9BCFCD2F4228}"/>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122735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12</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307559118"/>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E7EDFC"/>
                    </a:solidFill>
                  </a:tcPr>
                </a:tc>
                <a:tc>
                  <a:txBody>
                    <a:bodyPr/>
                    <a:lstStyle/>
                    <a:p>
                      <a:r>
                        <a:rPr lang="en-US" dirty="0">
                          <a:solidFill>
                            <a:schemeClr val="bg1"/>
                          </a:solidFill>
                        </a:rPr>
                        <a:t>77%</a:t>
                      </a:r>
                    </a:p>
                  </a:txBody>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tc>
                <a:tc>
                  <a:txBody>
                    <a:bodyPr/>
                    <a:lstStyle/>
                    <a:p>
                      <a:r>
                        <a:rPr lang="en-US" dirty="0">
                          <a:solidFill>
                            <a:schemeClr val="bg1"/>
                          </a:solidFill>
                        </a:rPr>
                        <a:t>75%</a:t>
                      </a:r>
                    </a:p>
                  </a:txBody>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sp>
        <p:nvSpPr>
          <p:cNvPr id="32" name="Rectangle 31">
            <a:extLst>
              <a:ext uri="{FF2B5EF4-FFF2-40B4-BE49-F238E27FC236}">
                <a16:creationId xmlns:a16="http://schemas.microsoft.com/office/drawing/2014/main" id="{B5143350-E2F4-C044-87AD-E6FDF8B17CC9}"/>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Tree>
    <p:extLst>
      <p:ext uri="{BB962C8B-B14F-4D97-AF65-F5344CB8AC3E}">
        <p14:creationId xmlns:p14="http://schemas.microsoft.com/office/powerpoint/2010/main" val="211703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13</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3416320"/>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Precision: Total Class Predictions that Are Correct (Stay)</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219977264"/>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C00000"/>
                    </a:solidFill>
                  </a:tcPr>
                </a:tc>
                <a:tc>
                  <a:txBody>
                    <a:bodyPr/>
                    <a:lstStyle/>
                    <a:p>
                      <a:r>
                        <a:rPr lang="en-US" dirty="0">
                          <a:solidFill>
                            <a:schemeClr val="bg1"/>
                          </a:solidFill>
                        </a:rPr>
                        <a:t>77%</a:t>
                      </a:r>
                    </a:p>
                  </a:txBody>
                  <a:tcPr>
                    <a:solidFill>
                      <a:srgbClr val="E7EDFC"/>
                    </a:solidFill>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tc>
                <a:tc>
                  <a:txBody>
                    <a:bodyPr/>
                    <a:lstStyle/>
                    <a:p>
                      <a:r>
                        <a:rPr lang="en-US" dirty="0">
                          <a:solidFill>
                            <a:schemeClr val="bg1"/>
                          </a:solidFill>
                        </a:rPr>
                        <a:t>75%</a:t>
                      </a:r>
                    </a:p>
                  </a:txBody>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sp>
        <p:nvSpPr>
          <p:cNvPr id="32" name="Rectangle 31">
            <a:extLst>
              <a:ext uri="{FF2B5EF4-FFF2-40B4-BE49-F238E27FC236}">
                <a16:creationId xmlns:a16="http://schemas.microsoft.com/office/drawing/2014/main" id="{B5143350-E2F4-C044-87AD-E6FDF8B17CC9}"/>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Rectangle 6">
            <a:extLst>
              <a:ext uri="{FF2B5EF4-FFF2-40B4-BE49-F238E27FC236}">
                <a16:creationId xmlns:a16="http://schemas.microsoft.com/office/drawing/2014/main" id="{AFA7BB11-1B6D-2448-8C0C-D9D7228AA617}"/>
              </a:ext>
            </a:extLst>
          </p:cNvPr>
          <p:cNvSpPr/>
          <p:nvPr/>
        </p:nvSpPr>
        <p:spPr>
          <a:xfrm>
            <a:off x="2249424" y="4165979"/>
            <a:ext cx="3236976" cy="6534799"/>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01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090F1CF-C831-914E-A197-9C867373933A}"/>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14</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10075749" y="1179492"/>
            <a:ext cx="10823058" cy="2862322"/>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Confusion Matrix and Classification Report Following Model Optimization</a:t>
            </a:r>
          </a:p>
          <a:p>
            <a:endPar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endParaRPr>
          </a:p>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Precision: Total Class Predictions that Are Correct (Move)</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extLst>
              <p:ext uri="{D42A27DB-BD31-4B8C-83A1-F6EECF244321}">
                <p14:modId xmlns:p14="http://schemas.microsoft.com/office/powerpoint/2010/main" val="2268821385"/>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a:t>
                      </a:r>
                      <a:r>
                        <a:rPr lang="en-US" dirty="0">
                          <a:solidFill>
                            <a:srgbClr val="FF0000"/>
                          </a:solidFill>
                        </a:rPr>
                        <a:t>Stay</a:t>
                      </a:r>
                      <a:r>
                        <a:rPr lang="en-US" dirty="0">
                          <a:solidFill>
                            <a:schemeClr val="bg1"/>
                          </a:solidFill>
                        </a:rPr>
                        <a:t> </a:t>
                      </a:r>
                    </a:p>
                  </a:txBody>
                  <a:tcPr/>
                </a:tc>
                <a:tc>
                  <a:txBody>
                    <a:bodyPr/>
                    <a:lstStyle/>
                    <a:p>
                      <a:r>
                        <a:rPr lang="en-US" dirty="0">
                          <a:solidFill>
                            <a:schemeClr val="bg1"/>
                          </a:solidFill>
                        </a:rPr>
                        <a:t>89%</a:t>
                      </a:r>
                    </a:p>
                  </a:txBody>
                  <a:tcPr>
                    <a:solidFill>
                      <a:srgbClr val="E7EDFC"/>
                    </a:solidFill>
                  </a:tcPr>
                </a:tc>
                <a:tc>
                  <a:txBody>
                    <a:bodyPr/>
                    <a:lstStyle/>
                    <a:p>
                      <a:r>
                        <a:rPr lang="en-US" dirty="0">
                          <a:solidFill>
                            <a:schemeClr val="bg1"/>
                          </a:solidFill>
                        </a:rPr>
                        <a:t>77%</a:t>
                      </a:r>
                    </a:p>
                  </a:txBody>
                  <a:tcPr>
                    <a:solidFill>
                      <a:srgbClr val="E7EDFC"/>
                    </a:solidFill>
                  </a:tcPr>
                </a:tc>
                <a:tc>
                  <a:txBody>
                    <a:bodyPr/>
                    <a:lstStyle/>
                    <a:p>
                      <a:r>
                        <a:rPr lang="en-US" dirty="0">
                          <a:solidFill>
                            <a:schemeClr val="bg1"/>
                          </a:solidFill>
                        </a:rPr>
                        <a:t>82%</a:t>
                      </a:r>
                    </a:p>
                  </a:txBody>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557461">
                <a:tc>
                  <a:txBody>
                    <a:bodyPr/>
                    <a:lstStyle/>
                    <a:p>
                      <a:r>
                        <a:rPr lang="en-US" dirty="0">
                          <a:solidFill>
                            <a:schemeClr val="bg1"/>
                          </a:solidFill>
                        </a:rPr>
                        <a:t>       </a:t>
                      </a:r>
                      <a:r>
                        <a:rPr lang="en-US" dirty="0">
                          <a:solidFill>
                            <a:srgbClr val="00B050"/>
                          </a:solidFill>
                        </a:rPr>
                        <a:t>Move</a:t>
                      </a:r>
                    </a:p>
                  </a:txBody>
                  <a:tcPr/>
                </a:tc>
                <a:tc>
                  <a:txBody>
                    <a:bodyPr/>
                    <a:lstStyle/>
                    <a:p>
                      <a:r>
                        <a:rPr lang="en-US" dirty="0">
                          <a:solidFill>
                            <a:schemeClr val="bg1"/>
                          </a:solidFill>
                        </a:rPr>
                        <a:t>54%</a:t>
                      </a:r>
                    </a:p>
                  </a:txBody>
                  <a:tcPr>
                    <a:solidFill>
                      <a:srgbClr val="7ECEAE"/>
                    </a:solidFill>
                  </a:tcPr>
                </a:tc>
                <a:tc>
                  <a:txBody>
                    <a:bodyPr/>
                    <a:lstStyle/>
                    <a:p>
                      <a:r>
                        <a:rPr lang="en-US" dirty="0">
                          <a:solidFill>
                            <a:schemeClr val="bg1"/>
                          </a:solidFill>
                        </a:rPr>
                        <a:t>75%</a:t>
                      </a:r>
                    </a:p>
                  </a:txBody>
                  <a:tcPr>
                    <a:solidFill>
                      <a:srgbClr val="CCD9FA"/>
                    </a:solidFill>
                  </a:tcPr>
                </a:tc>
                <a:tc>
                  <a:txBody>
                    <a:bodyPr/>
                    <a:lstStyle/>
                    <a:p>
                      <a:r>
                        <a:rPr lang="en-US" dirty="0">
                          <a:solidFill>
                            <a:schemeClr val="bg1"/>
                          </a:solidFill>
                        </a:rPr>
                        <a:t>62%</a:t>
                      </a:r>
                    </a:p>
                  </a:txBody>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0.21</a:t>
                      </a:r>
                    </a:p>
                  </a:txBody>
                  <a:tcPr>
                    <a:solidFill>
                      <a:srgbClr val="FFC000"/>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76%</a:t>
                      </a:r>
                    </a:p>
                  </a:txBody>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72%</a:t>
                      </a:r>
                    </a:p>
                  </a:txBody>
                  <a:tcPr/>
                </a:tc>
                <a:tc>
                  <a:txBody>
                    <a:bodyPr/>
                    <a:lstStyle/>
                    <a:p>
                      <a:r>
                        <a:rPr lang="en-US" dirty="0">
                          <a:solidFill>
                            <a:schemeClr val="bg1"/>
                          </a:solidFill>
                        </a:rPr>
                        <a:t>76%</a:t>
                      </a:r>
                    </a:p>
                  </a:txBody>
                  <a:tcPr/>
                </a:tc>
                <a:tc>
                  <a:txBody>
                    <a:bodyPr/>
                    <a:lstStyle/>
                    <a:p>
                      <a:r>
                        <a:rPr lang="en-US" dirty="0">
                          <a:solidFill>
                            <a:schemeClr val="bg1"/>
                          </a:solidFill>
                        </a:rPr>
                        <a:t>72%</a:t>
                      </a:r>
                    </a:p>
                  </a:txBody>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76%</a:t>
                      </a:r>
                    </a:p>
                  </a:txBody>
                  <a:tcPr/>
                </a:tc>
                <a:tc>
                  <a:txBody>
                    <a:bodyPr/>
                    <a:lstStyle/>
                    <a:p>
                      <a:r>
                        <a:rPr lang="en-US" dirty="0">
                          <a:solidFill>
                            <a:schemeClr val="bg1"/>
                          </a:solidFill>
                        </a:rPr>
                        <a:t>77%</a:t>
                      </a:r>
                    </a:p>
                  </a:txBody>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grpSp>
        <p:nvGrpSpPr>
          <p:cNvPr id="6" name="Group 5">
            <a:extLst>
              <a:ext uri="{FF2B5EF4-FFF2-40B4-BE49-F238E27FC236}">
                <a16:creationId xmlns:a16="http://schemas.microsoft.com/office/drawing/2014/main" id="{1F4067A9-7D31-304A-B2D8-69F4869F2091}"/>
              </a:ext>
            </a:extLst>
          </p:cNvPr>
          <p:cNvGrpSpPr/>
          <p:nvPr/>
        </p:nvGrpSpPr>
        <p:grpSpPr>
          <a:xfrm>
            <a:off x="662291" y="3003949"/>
            <a:ext cx="7804058" cy="7696830"/>
            <a:chOff x="662291" y="3003949"/>
            <a:chExt cx="7804058" cy="7696830"/>
          </a:xfrm>
        </p:grpSpPr>
        <p:pic>
          <p:nvPicPr>
            <p:cNvPr id="21" name="Picture 20">
              <a:extLst>
                <a:ext uri="{FF2B5EF4-FFF2-40B4-BE49-F238E27FC236}">
                  <a16:creationId xmlns:a16="http://schemas.microsoft.com/office/drawing/2014/main" id="{92946D4D-3FF0-B848-A2E7-C9DFD4E4A2B8}"/>
                </a:ext>
              </a:extLst>
            </p:cNvPr>
            <p:cNvPicPr>
              <a:picLocks noChangeAspect="1"/>
            </p:cNvPicPr>
            <p:nvPr/>
          </p:nvPicPr>
          <p:blipFill rotWithShape="1">
            <a:blip r:embed="rId3"/>
            <a:srcRect l="13668" t="11926" r="6490" b="9681"/>
            <a:stretch/>
          </p:blipFill>
          <p:spPr>
            <a:xfrm>
              <a:off x="2254469" y="4165979"/>
              <a:ext cx="6211880" cy="6534800"/>
            </a:xfrm>
            <a:prstGeom prst="rect">
              <a:avLst/>
            </a:prstGeom>
          </p:spPr>
        </p:pic>
        <p:sp>
          <p:nvSpPr>
            <p:cNvPr id="24" name="Rectangle 23">
              <a:extLst>
                <a:ext uri="{FF2B5EF4-FFF2-40B4-BE49-F238E27FC236}">
                  <a16:creationId xmlns:a16="http://schemas.microsoft.com/office/drawing/2014/main" id="{5964D521-DFCA-4A46-A53B-FD46A4FBB9C8}"/>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26" name="Rectangle 25">
              <a:extLst>
                <a:ext uri="{FF2B5EF4-FFF2-40B4-BE49-F238E27FC236}">
                  <a16:creationId xmlns:a16="http://schemas.microsoft.com/office/drawing/2014/main" id="{6328AF69-CA0F-2444-8B43-57B85BAC190E}"/>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5" name="Group 4">
              <a:extLst>
                <a:ext uri="{FF2B5EF4-FFF2-40B4-BE49-F238E27FC236}">
                  <a16:creationId xmlns:a16="http://schemas.microsoft.com/office/drawing/2014/main" id="{2CC4EA41-4469-DB4D-ADB1-D601D39D8463}"/>
                </a:ext>
              </a:extLst>
            </p:cNvPr>
            <p:cNvGrpSpPr/>
            <p:nvPr/>
          </p:nvGrpSpPr>
          <p:grpSpPr>
            <a:xfrm>
              <a:off x="2254469" y="3540913"/>
              <a:ext cx="6155468" cy="695001"/>
              <a:chOff x="2254469" y="3540913"/>
              <a:chExt cx="6155468" cy="695001"/>
            </a:xfrm>
          </p:grpSpPr>
          <p:sp>
            <p:nvSpPr>
              <p:cNvPr id="27" name="Rectangle 26">
                <a:extLst>
                  <a:ext uri="{FF2B5EF4-FFF2-40B4-BE49-F238E27FC236}">
                    <a16:creationId xmlns:a16="http://schemas.microsoft.com/office/drawing/2014/main" id="{5CA9C9A0-37D1-CB43-A9E3-F8A4D9756FA3}"/>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8" name="Rectangle 27">
                <a:extLst>
                  <a:ext uri="{FF2B5EF4-FFF2-40B4-BE49-F238E27FC236}">
                    <a16:creationId xmlns:a16="http://schemas.microsoft.com/office/drawing/2014/main" id="{D13B6B3C-FD94-774B-8510-D033CA914BA1}"/>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9" name="Group 28">
              <a:extLst>
                <a:ext uri="{FF2B5EF4-FFF2-40B4-BE49-F238E27FC236}">
                  <a16:creationId xmlns:a16="http://schemas.microsoft.com/office/drawing/2014/main" id="{506946EF-550D-204B-9A00-CBFEE457C7C2}"/>
                </a:ext>
              </a:extLst>
            </p:cNvPr>
            <p:cNvGrpSpPr/>
            <p:nvPr/>
          </p:nvGrpSpPr>
          <p:grpSpPr>
            <a:xfrm rot="16200000">
              <a:off x="-1297401" y="7000701"/>
              <a:ext cx="6155468" cy="695001"/>
              <a:chOff x="2254469" y="3540913"/>
              <a:chExt cx="6155468" cy="695001"/>
            </a:xfrm>
          </p:grpSpPr>
          <p:sp>
            <p:nvSpPr>
              <p:cNvPr id="30" name="Rectangle 29">
                <a:extLst>
                  <a:ext uri="{FF2B5EF4-FFF2-40B4-BE49-F238E27FC236}">
                    <a16:creationId xmlns:a16="http://schemas.microsoft.com/office/drawing/2014/main" id="{42A88BDB-4E90-984E-AEED-6C50BFE34051}"/>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31" name="Rectangle 30">
                <a:extLst>
                  <a:ext uri="{FF2B5EF4-FFF2-40B4-BE49-F238E27FC236}">
                    <a16:creationId xmlns:a16="http://schemas.microsoft.com/office/drawing/2014/main" id="{86892EE2-7139-EE47-A174-E93E6E659982}"/>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pic>
        <p:nvPicPr>
          <p:cNvPr id="33" name="Picture 32">
            <a:extLst>
              <a:ext uri="{FF2B5EF4-FFF2-40B4-BE49-F238E27FC236}">
                <a16:creationId xmlns:a16="http://schemas.microsoft.com/office/drawing/2014/main" id="{725BF530-5972-024E-8D15-179930AC0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34" name="TextBox 33">
            <a:extLst>
              <a:ext uri="{FF2B5EF4-FFF2-40B4-BE49-F238E27FC236}">
                <a16:creationId xmlns:a16="http://schemas.microsoft.com/office/drawing/2014/main" id="{281FE187-C630-FA4E-97CB-20D6DFEE626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5" name="Rectangle 34">
            <a:extLst>
              <a:ext uri="{FF2B5EF4-FFF2-40B4-BE49-F238E27FC236}">
                <a16:creationId xmlns:a16="http://schemas.microsoft.com/office/drawing/2014/main" id="{087AF383-9ADD-8448-8F0D-0126BB50BE11}"/>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Rectangle 6">
            <a:extLst>
              <a:ext uri="{FF2B5EF4-FFF2-40B4-BE49-F238E27FC236}">
                <a16:creationId xmlns:a16="http://schemas.microsoft.com/office/drawing/2014/main" id="{AFA7BB11-1B6D-2448-8C0C-D9D7228AA617}"/>
              </a:ext>
            </a:extLst>
          </p:cNvPr>
          <p:cNvSpPr/>
          <p:nvPr/>
        </p:nvSpPr>
        <p:spPr>
          <a:xfrm>
            <a:off x="5438683" y="4165979"/>
            <a:ext cx="3051112" cy="6534800"/>
          </a:xfrm>
          <a:prstGeom prst="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5F5E38-9578-0445-BBAD-4FCA82DFB871}"/>
              </a:ext>
            </a:extLst>
          </p:cNvPr>
          <p:cNvSpPr txBox="1"/>
          <p:nvPr/>
        </p:nvSpPr>
        <p:spPr>
          <a:xfrm>
            <a:off x="12231894" y="3750480"/>
            <a:ext cx="7445994" cy="830997"/>
          </a:xfrm>
          <a:prstGeom prst="rect">
            <a:avLst/>
          </a:prstGeom>
          <a:noFill/>
        </p:spPr>
        <p:txBody>
          <a:bodyPr wrap="square" rtlCol="0">
            <a:spAutoFit/>
          </a:bodyPr>
          <a:lstStyle/>
          <a:p>
            <a:r>
              <a:rPr lang="en-US" sz="4800" b="1" dirty="0"/>
              <a:t>Need to increase precision</a:t>
            </a:r>
          </a:p>
        </p:txBody>
      </p:sp>
      <p:cxnSp>
        <p:nvCxnSpPr>
          <p:cNvPr id="13" name="Straight Arrow Connector 12">
            <a:extLst>
              <a:ext uri="{FF2B5EF4-FFF2-40B4-BE49-F238E27FC236}">
                <a16:creationId xmlns:a16="http://schemas.microsoft.com/office/drawing/2014/main" id="{C823B4D1-E7EE-2B43-8E76-207B654F9B01}"/>
              </a:ext>
            </a:extLst>
          </p:cNvPr>
          <p:cNvCxnSpPr/>
          <p:nvPr/>
        </p:nvCxnSpPr>
        <p:spPr>
          <a:xfrm>
            <a:off x="16060077" y="4638073"/>
            <a:ext cx="0" cy="1982183"/>
          </a:xfrm>
          <a:prstGeom prst="straightConnector1">
            <a:avLst/>
          </a:prstGeom>
          <a:ln w="1206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63F8759-CE33-9543-974B-3E6A2FDA273E}"/>
              </a:ext>
            </a:extLst>
          </p:cNvPr>
          <p:cNvSpPr txBox="1"/>
          <p:nvPr/>
        </p:nvSpPr>
        <p:spPr>
          <a:xfrm>
            <a:off x="15325344" y="10444162"/>
            <a:ext cx="6543844" cy="830997"/>
          </a:xfrm>
          <a:prstGeom prst="rect">
            <a:avLst/>
          </a:prstGeom>
          <a:noFill/>
        </p:spPr>
        <p:txBody>
          <a:bodyPr wrap="square" rtlCol="0">
            <a:spAutoFit/>
          </a:bodyPr>
          <a:lstStyle/>
          <a:p>
            <a:r>
              <a:rPr lang="en-US" sz="4800" b="1" dirty="0"/>
              <a:t>By changing threshold</a:t>
            </a:r>
          </a:p>
        </p:txBody>
      </p:sp>
      <p:cxnSp>
        <p:nvCxnSpPr>
          <p:cNvPr id="37" name="Straight Arrow Connector 36">
            <a:extLst>
              <a:ext uri="{FF2B5EF4-FFF2-40B4-BE49-F238E27FC236}">
                <a16:creationId xmlns:a16="http://schemas.microsoft.com/office/drawing/2014/main" id="{2019EE05-4148-8447-9084-D46D02B86E80}"/>
              </a:ext>
            </a:extLst>
          </p:cNvPr>
          <p:cNvCxnSpPr>
            <a:cxnSpLocks/>
          </p:cNvCxnSpPr>
          <p:nvPr/>
        </p:nvCxnSpPr>
        <p:spPr>
          <a:xfrm flipV="1">
            <a:off x="21624586" y="8193024"/>
            <a:ext cx="0" cy="2251139"/>
          </a:xfrm>
          <a:prstGeom prst="straightConnector1">
            <a:avLst/>
          </a:prstGeom>
          <a:ln w="1206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8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6DCFB14-7DA6-44D4-A265-5EB7147727CA}" type="slidenum">
              <a:rPr lang="en-US" smtClean="0"/>
              <a:t>15</a:t>
            </a:fld>
            <a:endParaRPr lang="en-US"/>
          </a:p>
        </p:txBody>
      </p:sp>
      <p:sp>
        <p:nvSpPr>
          <p:cNvPr id="15" name="Rectangle 14"/>
          <p:cNvSpPr/>
          <p:nvPr/>
        </p:nvSpPr>
        <p:spPr>
          <a:xfrm>
            <a:off x="1773936" y="7706541"/>
            <a:ext cx="7404869" cy="2534027"/>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Changing the threshold values (x-axis) will result in different recall and precision scores. As can be seen in the Make a Positive Impression with this Clean and Strong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Powerpoint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Template. With </a:t>
            </a:r>
            <a:r>
              <a:rPr lang="en-US" sz="1800" dirty="0">
                <a:solidFill>
                  <a:schemeClr val="tx1">
                    <a:lumMod val="65000"/>
                    <a:lumOff val="35000"/>
                  </a:schemeClr>
                </a:solidFill>
                <a:latin typeface="Roboto Medium" panose="02000000000000000000" pitchFamily="2" charset="0"/>
                <a:ea typeface="Roboto Medium" panose="02000000000000000000" pitchFamily="2" charset="0"/>
                <a:cs typeface="Roboto Medium" panose="02000000000000000000" pitchFamily="2" charset="0"/>
              </a:rPr>
              <a:t>BARA</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you have everything you need for a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powerfull</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and convincing presentation. This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Powerpoint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16" name="Straight Connector 15"/>
          <p:cNvCxnSpPr/>
          <p:nvPr/>
        </p:nvCxnSpPr>
        <p:spPr>
          <a:xfrm>
            <a:off x="1890669" y="7497234"/>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63A356D-16FF-0143-8A23-BE87C20B2F31}"/>
              </a:ext>
            </a:extLst>
          </p:cNvPr>
          <p:cNvSpPr/>
          <p:nvPr/>
        </p:nvSpPr>
        <p:spPr>
          <a:xfrm>
            <a:off x="9831922" y="7273356"/>
            <a:ext cx="13028078" cy="3755571"/>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6" name="Rectangle 55">
            <a:extLst>
              <a:ext uri="{FF2B5EF4-FFF2-40B4-BE49-F238E27FC236}">
                <a16:creationId xmlns:a16="http://schemas.microsoft.com/office/drawing/2014/main" id="{34C3E6AC-659D-1844-BF8B-E301AED8A930}"/>
              </a:ext>
            </a:extLst>
          </p:cNvPr>
          <p:cNvSpPr/>
          <p:nvPr/>
        </p:nvSpPr>
        <p:spPr>
          <a:xfrm>
            <a:off x="0" y="1051530"/>
            <a:ext cx="20898807" cy="3755571"/>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pic>
        <p:nvPicPr>
          <p:cNvPr id="17" name="Picture 16">
            <a:extLst>
              <a:ext uri="{FF2B5EF4-FFF2-40B4-BE49-F238E27FC236}">
                <a16:creationId xmlns:a16="http://schemas.microsoft.com/office/drawing/2014/main" id="{68246EF0-0463-2E46-AAC0-ADEA5A0A5474}"/>
              </a:ext>
            </a:extLst>
          </p:cNvPr>
          <p:cNvPicPr>
            <a:picLocks noChangeAspect="1"/>
          </p:cNvPicPr>
          <p:nvPr/>
        </p:nvPicPr>
        <p:blipFill>
          <a:blip r:embed="rId3"/>
          <a:stretch>
            <a:fillRect/>
          </a:stretch>
        </p:blipFill>
        <p:spPr>
          <a:xfrm>
            <a:off x="12754114" y="5379693"/>
            <a:ext cx="8915549" cy="6489876"/>
          </a:xfrm>
          <a:prstGeom prst="rect">
            <a:avLst/>
          </a:prstGeom>
        </p:spPr>
      </p:pic>
      <p:grpSp>
        <p:nvGrpSpPr>
          <p:cNvPr id="18" name="Group 17">
            <a:extLst>
              <a:ext uri="{FF2B5EF4-FFF2-40B4-BE49-F238E27FC236}">
                <a16:creationId xmlns:a16="http://schemas.microsoft.com/office/drawing/2014/main" id="{9B9C64BF-B4B3-C54A-94DF-7A5C5DBB8ABA}"/>
              </a:ext>
            </a:extLst>
          </p:cNvPr>
          <p:cNvGrpSpPr/>
          <p:nvPr/>
        </p:nvGrpSpPr>
        <p:grpSpPr>
          <a:xfrm>
            <a:off x="949131" y="563795"/>
            <a:ext cx="8882791" cy="6489876"/>
            <a:chOff x="949131" y="563795"/>
            <a:chExt cx="8882791" cy="6489876"/>
          </a:xfrm>
        </p:grpSpPr>
        <p:pic>
          <p:nvPicPr>
            <p:cNvPr id="20" name="Picture 19">
              <a:extLst>
                <a:ext uri="{FF2B5EF4-FFF2-40B4-BE49-F238E27FC236}">
                  <a16:creationId xmlns:a16="http://schemas.microsoft.com/office/drawing/2014/main" id="{5BFAEC9F-21EB-7941-824B-B16CEE6656C5}"/>
                </a:ext>
              </a:extLst>
            </p:cNvPr>
            <p:cNvPicPr>
              <a:picLocks noChangeAspect="1"/>
            </p:cNvPicPr>
            <p:nvPr/>
          </p:nvPicPr>
          <p:blipFill>
            <a:blip r:embed="rId4"/>
            <a:stretch>
              <a:fillRect/>
            </a:stretch>
          </p:blipFill>
          <p:spPr>
            <a:xfrm>
              <a:off x="949131" y="563795"/>
              <a:ext cx="8882791" cy="6489876"/>
            </a:xfrm>
            <a:prstGeom prst="rect">
              <a:avLst/>
            </a:prstGeom>
          </p:spPr>
        </p:pic>
        <p:sp>
          <p:nvSpPr>
            <p:cNvPr id="22" name="TextBox 21">
              <a:extLst>
                <a:ext uri="{FF2B5EF4-FFF2-40B4-BE49-F238E27FC236}">
                  <a16:creationId xmlns:a16="http://schemas.microsoft.com/office/drawing/2014/main" id="{39DC4A45-BF11-0449-906B-3864D5EDA56C}"/>
                </a:ext>
              </a:extLst>
            </p:cNvPr>
            <p:cNvSpPr txBox="1"/>
            <p:nvPr/>
          </p:nvSpPr>
          <p:spPr>
            <a:xfrm>
              <a:off x="3863728" y="5572221"/>
              <a:ext cx="2756991" cy="523220"/>
            </a:xfrm>
            <a:prstGeom prst="rect">
              <a:avLst/>
            </a:prstGeom>
            <a:solidFill>
              <a:srgbClr val="F0F0F0"/>
            </a:solidFill>
            <a:ln>
              <a:solidFill>
                <a:srgbClr val="F77777"/>
              </a:solidFill>
            </a:ln>
          </p:spPr>
          <p:txBody>
            <a:bodyPr wrap="square" rtlCol="0">
              <a:spAutoFit/>
            </a:bodyPr>
            <a:lstStyle/>
            <a:p>
              <a:r>
                <a:rPr lang="en-US" sz="2800" dirty="0">
                  <a:solidFill>
                    <a:schemeClr val="bg1"/>
                  </a:solidFill>
                </a:rPr>
                <a:t>Threshold:  0.209</a:t>
              </a:r>
            </a:p>
          </p:txBody>
        </p:sp>
      </p:grpSp>
      <p:sp>
        <p:nvSpPr>
          <p:cNvPr id="23" name="TextBox 22">
            <a:extLst>
              <a:ext uri="{FF2B5EF4-FFF2-40B4-BE49-F238E27FC236}">
                <a16:creationId xmlns:a16="http://schemas.microsoft.com/office/drawing/2014/main" id="{F28E5758-47FA-4B4E-9C0E-855D5C296074}"/>
              </a:ext>
            </a:extLst>
          </p:cNvPr>
          <p:cNvSpPr txBox="1"/>
          <p:nvPr/>
        </p:nvSpPr>
        <p:spPr>
          <a:xfrm>
            <a:off x="17133782" y="10490896"/>
            <a:ext cx="3051216" cy="523220"/>
          </a:xfrm>
          <a:prstGeom prst="rect">
            <a:avLst/>
          </a:prstGeom>
          <a:noFill/>
          <a:ln>
            <a:solidFill>
              <a:srgbClr val="F77777"/>
            </a:solidFill>
          </a:ln>
        </p:spPr>
        <p:txBody>
          <a:bodyPr wrap="square" rtlCol="0">
            <a:spAutoFit/>
          </a:bodyPr>
          <a:lstStyle/>
          <a:p>
            <a:r>
              <a:rPr lang="en-US" sz="2800" dirty="0">
                <a:solidFill>
                  <a:schemeClr val="bg1"/>
                </a:solidFill>
              </a:rPr>
              <a:t>Threshold: 0.391</a:t>
            </a:r>
          </a:p>
        </p:txBody>
      </p:sp>
      <p:sp>
        <p:nvSpPr>
          <p:cNvPr id="6" name="Oval 5">
            <a:extLst>
              <a:ext uri="{FF2B5EF4-FFF2-40B4-BE49-F238E27FC236}">
                <a16:creationId xmlns:a16="http://schemas.microsoft.com/office/drawing/2014/main" id="{0522604C-78EF-B548-853E-FE93CFD91FD9}"/>
              </a:ext>
            </a:extLst>
          </p:cNvPr>
          <p:cNvSpPr/>
          <p:nvPr/>
        </p:nvSpPr>
        <p:spPr>
          <a:xfrm>
            <a:off x="3550534" y="3422303"/>
            <a:ext cx="228600" cy="216569"/>
          </a:xfrm>
          <a:prstGeom prst="ellipse">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CD90CF-DB2A-2F45-A8E3-E7F038FAB28B}"/>
              </a:ext>
            </a:extLst>
          </p:cNvPr>
          <p:cNvGrpSpPr/>
          <p:nvPr/>
        </p:nvGrpSpPr>
        <p:grpSpPr>
          <a:xfrm>
            <a:off x="1995524" y="2442258"/>
            <a:ext cx="1731524" cy="980045"/>
            <a:chOff x="1995524" y="2442258"/>
            <a:chExt cx="1731524" cy="980045"/>
          </a:xfrm>
        </p:grpSpPr>
        <p:sp>
          <p:nvSpPr>
            <p:cNvPr id="7" name="Rectangle 6">
              <a:extLst>
                <a:ext uri="{FF2B5EF4-FFF2-40B4-BE49-F238E27FC236}">
                  <a16:creationId xmlns:a16="http://schemas.microsoft.com/office/drawing/2014/main" id="{48A517E1-5552-A84D-B4E7-AAEAD3C82A46}"/>
                </a:ext>
              </a:extLst>
            </p:cNvPr>
            <p:cNvSpPr/>
            <p:nvPr/>
          </p:nvSpPr>
          <p:spPr>
            <a:xfrm>
              <a:off x="2118167" y="2442258"/>
              <a:ext cx="1608881" cy="980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8D327A5-2FB9-BE41-9DF2-2EC5F43E437B}"/>
                </a:ext>
              </a:extLst>
            </p:cNvPr>
            <p:cNvSpPr txBox="1"/>
            <p:nvPr/>
          </p:nvSpPr>
          <p:spPr>
            <a:xfrm>
              <a:off x="1995524" y="2513818"/>
              <a:ext cx="1673783" cy="830997"/>
            </a:xfrm>
            <a:prstGeom prst="rect">
              <a:avLst/>
            </a:prstGeom>
            <a:solidFill>
              <a:srgbClr val="F0F0F0"/>
            </a:solidFill>
            <a:ln>
              <a:solidFill>
                <a:schemeClr val="accent1"/>
              </a:solidFill>
            </a:ln>
          </p:spPr>
          <p:txBody>
            <a:bodyPr wrap="square" rtlCol="0">
              <a:spAutoFit/>
            </a:bodyPr>
            <a:lstStyle/>
            <a:p>
              <a:pPr algn="r"/>
              <a:r>
                <a:rPr lang="en-US" sz="2400" dirty="0">
                  <a:solidFill>
                    <a:schemeClr val="bg1"/>
                  </a:solidFill>
                </a:rPr>
                <a:t>Precision:  0.54</a:t>
              </a:r>
            </a:p>
          </p:txBody>
        </p:sp>
      </p:grpSp>
      <p:sp>
        <p:nvSpPr>
          <p:cNvPr id="33" name="Rectangle 32">
            <a:extLst>
              <a:ext uri="{FF2B5EF4-FFF2-40B4-BE49-F238E27FC236}">
                <a16:creationId xmlns:a16="http://schemas.microsoft.com/office/drawing/2014/main" id="{97A6636A-F831-2B49-AC58-C958BA171ADC}"/>
              </a:ext>
            </a:extLst>
          </p:cNvPr>
          <p:cNvSpPr/>
          <p:nvPr/>
        </p:nvSpPr>
        <p:spPr>
          <a:xfrm>
            <a:off x="13860379" y="8193813"/>
            <a:ext cx="1502351" cy="4154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1B9BC6-58D9-7C4D-B273-57D23262EA55}"/>
              </a:ext>
            </a:extLst>
          </p:cNvPr>
          <p:cNvSpPr/>
          <p:nvPr/>
        </p:nvSpPr>
        <p:spPr>
          <a:xfrm>
            <a:off x="15480937" y="8440307"/>
            <a:ext cx="1502351" cy="41549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C19D769-DABB-E347-BFA3-E9311ABF90F6}"/>
              </a:ext>
            </a:extLst>
          </p:cNvPr>
          <p:cNvGrpSpPr/>
          <p:nvPr/>
        </p:nvGrpSpPr>
        <p:grpSpPr>
          <a:xfrm>
            <a:off x="16919470" y="7706755"/>
            <a:ext cx="1523932" cy="980045"/>
            <a:chOff x="1995524" y="2442258"/>
            <a:chExt cx="1731524" cy="980045"/>
          </a:xfrm>
        </p:grpSpPr>
        <p:sp>
          <p:nvSpPr>
            <p:cNvPr id="31" name="Rectangle 30">
              <a:extLst>
                <a:ext uri="{FF2B5EF4-FFF2-40B4-BE49-F238E27FC236}">
                  <a16:creationId xmlns:a16="http://schemas.microsoft.com/office/drawing/2014/main" id="{AE9EF276-40B6-1C46-BFAF-5B067732DDE4}"/>
                </a:ext>
              </a:extLst>
            </p:cNvPr>
            <p:cNvSpPr/>
            <p:nvPr/>
          </p:nvSpPr>
          <p:spPr>
            <a:xfrm>
              <a:off x="2118167" y="2442258"/>
              <a:ext cx="1608881" cy="980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64F5B2A-9A78-F244-B396-5564A0148BE5}"/>
                </a:ext>
              </a:extLst>
            </p:cNvPr>
            <p:cNvSpPr txBox="1"/>
            <p:nvPr/>
          </p:nvSpPr>
          <p:spPr>
            <a:xfrm>
              <a:off x="1995524" y="2513818"/>
              <a:ext cx="1673783" cy="830997"/>
            </a:xfrm>
            <a:prstGeom prst="rect">
              <a:avLst/>
            </a:prstGeom>
            <a:solidFill>
              <a:srgbClr val="F0F0F0"/>
            </a:solidFill>
            <a:ln>
              <a:solidFill>
                <a:schemeClr val="accent1"/>
              </a:solidFill>
            </a:ln>
          </p:spPr>
          <p:txBody>
            <a:bodyPr wrap="square" rtlCol="0">
              <a:spAutoFit/>
            </a:bodyPr>
            <a:lstStyle/>
            <a:p>
              <a:r>
                <a:rPr lang="en-US" sz="2400" dirty="0">
                  <a:solidFill>
                    <a:schemeClr val="bg1"/>
                  </a:solidFill>
                </a:rPr>
                <a:t>Precision:  0.69</a:t>
              </a:r>
            </a:p>
          </p:txBody>
        </p:sp>
      </p:grpSp>
      <p:sp>
        <p:nvSpPr>
          <p:cNvPr id="24" name="Oval 23">
            <a:extLst>
              <a:ext uri="{FF2B5EF4-FFF2-40B4-BE49-F238E27FC236}">
                <a16:creationId xmlns:a16="http://schemas.microsoft.com/office/drawing/2014/main" id="{BFA7F601-084D-C145-B541-A02A8E77FA52}"/>
              </a:ext>
            </a:extLst>
          </p:cNvPr>
          <p:cNvSpPr/>
          <p:nvPr/>
        </p:nvSpPr>
        <p:spPr>
          <a:xfrm>
            <a:off x="16983288" y="7497234"/>
            <a:ext cx="228600" cy="216569"/>
          </a:xfrm>
          <a:prstGeom prst="ellipse">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9516D53A-F8BB-C141-9AB4-F39D945D7B39}"/>
              </a:ext>
            </a:extLst>
          </p:cNvPr>
          <p:cNvSpPr/>
          <p:nvPr/>
        </p:nvSpPr>
        <p:spPr>
          <a:xfrm>
            <a:off x="12379131" y="1463040"/>
            <a:ext cx="9639621" cy="2816352"/>
          </a:xfrm>
          <a:prstGeom prst="roundRect">
            <a:avLst/>
          </a:prstGeom>
          <a:solidFill>
            <a:srgbClr val="F0F0F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44F11FD-4E46-5E47-ACA0-EC0AA66A9601}"/>
              </a:ext>
            </a:extLst>
          </p:cNvPr>
          <p:cNvSpPr txBox="1"/>
          <p:nvPr/>
        </p:nvSpPr>
        <p:spPr>
          <a:xfrm>
            <a:off x="13183557" y="1828800"/>
            <a:ext cx="8441029" cy="627223"/>
          </a:xfrm>
          <a:prstGeom prst="rect">
            <a:avLst/>
          </a:prstGeom>
          <a:noFill/>
        </p:spPr>
        <p:txBody>
          <a:bodyPr wrap="square" rtlCol="0">
            <a:spAutoFit/>
          </a:bodyPr>
          <a:lstStyle/>
          <a:p>
            <a:r>
              <a:rPr lang="en-US" dirty="0">
                <a:solidFill>
                  <a:schemeClr val="bg1"/>
                </a:solidFill>
              </a:rPr>
              <a:t>Thresholds vs Precision Scores</a:t>
            </a:r>
          </a:p>
        </p:txBody>
      </p:sp>
      <p:sp>
        <p:nvSpPr>
          <p:cNvPr id="37" name="TextBox 36">
            <a:extLst>
              <a:ext uri="{FF2B5EF4-FFF2-40B4-BE49-F238E27FC236}">
                <a16:creationId xmlns:a16="http://schemas.microsoft.com/office/drawing/2014/main" id="{C778B806-EDB9-FE4D-8AA1-D700E1A0B2BA}"/>
              </a:ext>
            </a:extLst>
          </p:cNvPr>
          <p:cNvSpPr txBox="1"/>
          <p:nvPr/>
        </p:nvSpPr>
        <p:spPr>
          <a:xfrm>
            <a:off x="13183557" y="2600140"/>
            <a:ext cx="8441029" cy="627223"/>
          </a:xfrm>
          <a:prstGeom prst="rect">
            <a:avLst/>
          </a:prstGeom>
          <a:noFill/>
        </p:spPr>
        <p:txBody>
          <a:bodyPr wrap="square" rtlCol="0">
            <a:spAutoFit/>
          </a:bodyPr>
          <a:lstStyle/>
          <a:p>
            <a:r>
              <a:rPr lang="en-US" dirty="0">
                <a:solidFill>
                  <a:schemeClr val="bg1"/>
                </a:solidFill>
              </a:rPr>
              <a:t>Thresholds vs Recall Scores</a:t>
            </a:r>
          </a:p>
        </p:txBody>
      </p:sp>
      <p:sp>
        <p:nvSpPr>
          <p:cNvPr id="38" name="TextBox 37">
            <a:extLst>
              <a:ext uri="{FF2B5EF4-FFF2-40B4-BE49-F238E27FC236}">
                <a16:creationId xmlns:a16="http://schemas.microsoft.com/office/drawing/2014/main" id="{92D43EF7-959B-EE4E-AE6C-DA473986CF92}"/>
              </a:ext>
            </a:extLst>
          </p:cNvPr>
          <p:cNvSpPr txBox="1"/>
          <p:nvPr/>
        </p:nvSpPr>
        <p:spPr>
          <a:xfrm>
            <a:off x="13183557" y="3371480"/>
            <a:ext cx="8441029" cy="627223"/>
          </a:xfrm>
          <a:prstGeom prst="rect">
            <a:avLst/>
          </a:prstGeom>
          <a:noFill/>
        </p:spPr>
        <p:txBody>
          <a:bodyPr wrap="square" rtlCol="0">
            <a:spAutoFit/>
          </a:bodyPr>
          <a:lstStyle/>
          <a:p>
            <a:r>
              <a:rPr lang="en-US" dirty="0">
                <a:solidFill>
                  <a:schemeClr val="bg1"/>
                </a:solidFill>
              </a:rPr>
              <a:t>Current Threshold, Precision</a:t>
            </a:r>
          </a:p>
        </p:txBody>
      </p:sp>
      <p:cxnSp>
        <p:nvCxnSpPr>
          <p:cNvPr id="42" name="Straight Connector 41">
            <a:extLst>
              <a:ext uri="{FF2B5EF4-FFF2-40B4-BE49-F238E27FC236}">
                <a16:creationId xmlns:a16="http://schemas.microsoft.com/office/drawing/2014/main" id="{0D3D8EF3-5E71-B347-B8DE-A62A439BC1DE}"/>
              </a:ext>
            </a:extLst>
          </p:cNvPr>
          <p:cNvCxnSpPr>
            <a:cxnSpLocks/>
          </p:cNvCxnSpPr>
          <p:nvPr/>
        </p:nvCxnSpPr>
        <p:spPr>
          <a:xfrm flipH="1">
            <a:off x="19235351" y="3685091"/>
            <a:ext cx="1944131" cy="0"/>
          </a:xfrm>
          <a:prstGeom prst="line">
            <a:avLst/>
          </a:prstGeom>
          <a:ln w="63500">
            <a:solidFill>
              <a:srgbClr val="F77777"/>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F77526F-8D1B-0A43-B929-46FC7FFEFFC0}"/>
              </a:ext>
            </a:extLst>
          </p:cNvPr>
          <p:cNvCxnSpPr>
            <a:cxnSpLocks/>
          </p:cNvCxnSpPr>
          <p:nvPr/>
        </p:nvCxnSpPr>
        <p:spPr>
          <a:xfrm flipH="1">
            <a:off x="19243589" y="2913751"/>
            <a:ext cx="1935894" cy="0"/>
          </a:xfrm>
          <a:prstGeom prst="line">
            <a:avLst/>
          </a:prstGeom>
          <a:ln w="63500">
            <a:solidFill>
              <a:srgbClr val="4C72B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B40A1-5769-6C43-9BB3-19D602B300DF}"/>
              </a:ext>
            </a:extLst>
          </p:cNvPr>
          <p:cNvCxnSpPr>
            <a:cxnSpLocks/>
          </p:cNvCxnSpPr>
          <p:nvPr/>
        </p:nvCxnSpPr>
        <p:spPr>
          <a:xfrm flipH="1">
            <a:off x="19243589" y="2142411"/>
            <a:ext cx="1935894" cy="0"/>
          </a:xfrm>
          <a:prstGeom prst="line">
            <a:avLst/>
          </a:prstGeom>
          <a:ln w="63500">
            <a:solidFill>
              <a:srgbClr val="55A868"/>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D39C8F-B711-9844-966B-4A37A2832A92}"/>
              </a:ext>
            </a:extLst>
          </p:cNvPr>
          <p:cNvSpPr txBox="1"/>
          <p:nvPr/>
        </p:nvSpPr>
        <p:spPr>
          <a:xfrm>
            <a:off x="10748597" y="32564"/>
            <a:ext cx="11105925"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Precisions, Recalls vs Thresholds</a:t>
            </a:r>
          </a:p>
        </p:txBody>
      </p:sp>
      <p:pic>
        <p:nvPicPr>
          <p:cNvPr id="60" name="Picture 59">
            <a:extLst>
              <a:ext uri="{FF2B5EF4-FFF2-40B4-BE49-F238E27FC236}">
                <a16:creationId xmlns:a16="http://schemas.microsoft.com/office/drawing/2014/main" id="{8EBB93E5-5B80-9D45-A3F9-C671DE3E9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61" name="TextBox 60">
            <a:extLst>
              <a:ext uri="{FF2B5EF4-FFF2-40B4-BE49-F238E27FC236}">
                <a16:creationId xmlns:a16="http://schemas.microsoft.com/office/drawing/2014/main" id="{F8BFED83-43E1-8B47-9683-390E4E43E01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62" name="Footer Placeholder 1">
            <a:extLst>
              <a:ext uri="{FF2B5EF4-FFF2-40B4-BE49-F238E27FC236}">
                <a16:creationId xmlns:a16="http://schemas.microsoft.com/office/drawing/2014/main" id="{BC4CE197-0B42-0049-8EDB-55087C1686D3}"/>
              </a:ext>
            </a:extLst>
          </p:cNvPr>
          <p:cNvSpPr>
            <a:spLocks noGrp="1"/>
          </p:cNvSpPr>
          <p:nvPr>
            <p:ph type="ftr" sz="quarter" idx="11"/>
          </p:nvPr>
        </p:nvSpPr>
        <p:spPr>
          <a:xfrm>
            <a:off x="13183557" y="11871419"/>
            <a:ext cx="7715250" cy="681567"/>
          </a:xfrm>
        </p:spPr>
        <p:txBody>
          <a:bodyPr/>
          <a:lstStyle/>
          <a:p>
            <a:r>
              <a:rPr lang="en-US"/>
              <a:t>https://github.com/Pooret/Predicting-Executive-Stock-Movements</a:t>
            </a:r>
          </a:p>
        </p:txBody>
      </p:sp>
    </p:spTree>
    <p:extLst>
      <p:ext uri="{BB962C8B-B14F-4D97-AF65-F5344CB8AC3E}">
        <p14:creationId xmlns:p14="http://schemas.microsoft.com/office/powerpoint/2010/main" val="18429070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D408CFB-37D3-C444-874B-DF3B0CF22CEB}"/>
              </a:ext>
            </a:extLst>
          </p:cNvPr>
          <p:cNvSpPr/>
          <p:nvPr/>
        </p:nvSpPr>
        <p:spPr>
          <a:xfrm>
            <a:off x="-81964" y="2733968"/>
            <a:ext cx="9236124" cy="8712966"/>
          </a:xfrm>
          <a:prstGeom prst="rect">
            <a:avLst/>
          </a:prstGeom>
          <a:solidFill>
            <a:schemeClr val="bg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16</a:t>
            </a:fld>
            <a:endParaRPr lang="en-US"/>
          </a:p>
        </p:txBody>
      </p:sp>
      <p:sp>
        <p:nvSpPr>
          <p:cNvPr id="16" name="TextBox 15"/>
          <p:cNvSpPr txBox="1"/>
          <p:nvPr/>
        </p:nvSpPr>
        <p:spPr>
          <a:xfrm>
            <a:off x="1349375" y="797144"/>
            <a:ext cx="4011034"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Model </a:t>
            </a:r>
            <a:r>
              <a:rPr lang="en-US" sz="4400" b="1" dirty="0">
                <a:solidFill>
                  <a:schemeClr val="accent1"/>
                </a:solidFill>
                <a:latin typeface="Roboto" panose="02000000000000000000" pitchFamily="2" charset="0"/>
                <a:ea typeface="Roboto" panose="02000000000000000000" pitchFamily="2" charset="0"/>
              </a:rPr>
              <a:t>Results</a:t>
            </a:r>
          </a:p>
        </p:txBody>
      </p:sp>
      <p:sp>
        <p:nvSpPr>
          <p:cNvPr id="18" name="Rectangle 17"/>
          <p:cNvSpPr/>
          <p:nvPr/>
        </p:nvSpPr>
        <p:spPr>
          <a:xfrm>
            <a:off x="9710077" y="1382122"/>
            <a:ext cx="10823058"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Changes in Scores Over Last Threshold (0.21):</a:t>
            </a:r>
          </a:p>
        </p:txBody>
      </p:sp>
      <p:graphicFrame>
        <p:nvGraphicFramePr>
          <p:cNvPr id="22" name="Table 21">
            <a:extLst>
              <a:ext uri="{FF2B5EF4-FFF2-40B4-BE49-F238E27FC236}">
                <a16:creationId xmlns:a16="http://schemas.microsoft.com/office/drawing/2014/main" id="{B1A8DC83-E6D4-8244-978B-044990A99D5D}"/>
              </a:ext>
            </a:extLst>
          </p:cNvPr>
          <p:cNvGraphicFramePr>
            <a:graphicFrameLocks noGrp="1"/>
          </p:cNvGraphicFramePr>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solidFill>
                      <a:srgbClr val="292A2E">
                        <a:alpha val="23000"/>
                      </a:srgbClr>
                    </a:solidFill>
                  </a:tcPr>
                </a:tc>
                <a:tc>
                  <a:txBody>
                    <a:bodyPr/>
                    <a:lstStyle/>
                    <a:p>
                      <a:r>
                        <a:rPr lang="en-US" dirty="0"/>
                        <a:t>Precision</a:t>
                      </a:r>
                    </a:p>
                  </a:txBody>
                  <a:tcPr>
                    <a:solidFill>
                      <a:srgbClr val="292A2E">
                        <a:alpha val="23000"/>
                      </a:srgbClr>
                    </a:solidFill>
                  </a:tcPr>
                </a:tc>
                <a:tc>
                  <a:txBody>
                    <a:bodyPr/>
                    <a:lstStyle/>
                    <a:p>
                      <a:r>
                        <a:rPr lang="en-US" dirty="0"/>
                        <a:t>Recall</a:t>
                      </a:r>
                    </a:p>
                  </a:txBody>
                  <a:tcPr>
                    <a:solidFill>
                      <a:srgbClr val="292A2E">
                        <a:alpha val="23000"/>
                      </a:srgbClr>
                    </a:solidFill>
                  </a:tcPr>
                </a:tc>
                <a:tc>
                  <a:txBody>
                    <a:bodyPr/>
                    <a:lstStyle/>
                    <a:p>
                      <a:r>
                        <a:rPr lang="en-US" dirty="0"/>
                        <a:t>F1-score</a:t>
                      </a:r>
                    </a:p>
                  </a:txBody>
                  <a:tcPr>
                    <a:solidFill>
                      <a:srgbClr val="292A2E">
                        <a:alpha val="23000"/>
                      </a:srgbClr>
                    </a:solidFill>
                  </a:tcPr>
                </a:tc>
                <a:tc>
                  <a:txBody>
                    <a:bodyPr/>
                    <a:lstStyle/>
                    <a:p>
                      <a:r>
                        <a:rPr lang="en-US" dirty="0"/>
                        <a:t>Support</a:t>
                      </a:r>
                    </a:p>
                  </a:txBody>
                  <a:tcPr>
                    <a:solidFill>
                      <a:srgbClr val="292A2E">
                        <a:alpha val="23000"/>
                      </a:srgbClr>
                    </a:solidFill>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solidFill>
                      <a:srgbClr val="292A2E">
                        <a:alpha val="23000"/>
                      </a:srgbClr>
                    </a:solidFill>
                  </a:tcPr>
                </a:tc>
                <a:tc>
                  <a:txBody>
                    <a:bodyPr/>
                    <a:lstStyle/>
                    <a:p>
                      <a:r>
                        <a:rPr lang="en-US" dirty="0">
                          <a:solidFill>
                            <a:schemeClr val="bg1"/>
                          </a:solidFill>
                        </a:rPr>
                        <a:t>89%</a:t>
                      </a:r>
                    </a:p>
                  </a:txBody>
                  <a:tcPr>
                    <a:solidFill>
                      <a:srgbClr val="292A2E">
                        <a:alpha val="23000"/>
                      </a:srgbClr>
                    </a:solidFill>
                  </a:tcPr>
                </a:tc>
                <a:tc>
                  <a:txBody>
                    <a:bodyPr/>
                    <a:lstStyle/>
                    <a:p>
                      <a:r>
                        <a:rPr lang="en-US" dirty="0">
                          <a:solidFill>
                            <a:schemeClr val="bg1"/>
                          </a:solidFill>
                        </a:rPr>
                        <a:t>77%</a:t>
                      </a:r>
                    </a:p>
                  </a:txBody>
                  <a:tcPr>
                    <a:solidFill>
                      <a:srgbClr val="292A2E">
                        <a:alpha val="23000"/>
                      </a:srgbClr>
                    </a:solidFill>
                  </a:tcPr>
                </a:tc>
                <a:tc>
                  <a:txBody>
                    <a:bodyPr/>
                    <a:lstStyle/>
                    <a:p>
                      <a:r>
                        <a:rPr lang="en-US" dirty="0">
                          <a:solidFill>
                            <a:schemeClr val="bg1"/>
                          </a:solidFill>
                        </a:rPr>
                        <a:t>82%</a:t>
                      </a:r>
                    </a:p>
                  </a:txBody>
                  <a:tcPr>
                    <a:solidFill>
                      <a:srgbClr val="292A2E">
                        <a:alpha val="23000"/>
                      </a:srgbClr>
                    </a:solidFill>
                  </a:tcPr>
                </a:tc>
                <a:tc>
                  <a:txBody>
                    <a:bodyPr/>
                    <a:lstStyle/>
                    <a:p>
                      <a:r>
                        <a:rPr lang="en-US" dirty="0">
                          <a:solidFill>
                            <a:schemeClr val="bg1"/>
                          </a:solidFill>
                        </a:rPr>
                        <a:t>295</a:t>
                      </a:r>
                    </a:p>
                  </a:txBody>
                  <a:tcPr>
                    <a:solidFill>
                      <a:srgbClr val="292A2E">
                        <a:alpha val="23000"/>
                      </a:srgbClr>
                    </a:solidFill>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solidFill>
                      <a:srgbClr val="292A2E">
                        <a:alpha val="23000"/>
                      </a:srgbClr>
                    </a:solidFill>
                  </a:tcPr>
                </a:tc>
                <a:tc>
                  <a:txBody>
                    <a:bodyPr/>
                    <a:lstStyle/>
                    <a:p>
                      <a:r>
                        <a:rPr lang="en-US" dirty="0">
                          <a:solidFill>
                            <a:schemeClr val="bg1"/>
                          </a:solidFill>
                        </a:rPr>
                        <a:t>54%</a:t>
                      </a:r>
                    </a:p>
                  </a:txBody>
                  <a:tcPr>
                    <a:solidFill>
                      <a:srgbClr val="292A2E">
                        <a:alpha val="23000"/>
                      </a:srgbClr>
                    </a:solidFill>
                  </a:tcPr>
                </a:tc>
                <a:tc>
                  <a:txBody>
                    <a:bodyPr/>
                    <a:lstStyle/>
                    <a:p>
                      <a:r>
                        <a:rPr lang="en-US" dirty="0">
                          <a:solidFill>
                            <a:schemeClr val="bg1"/>
                          </a:solidFill>
                        </a:rPr>
                        <a:t>75%</a:t>
                      </a:r>
                    </a:p>
                  </a:txBody>
                  <a:tcPr>
                    <a:solidFill>
                      <a:srgbClr val="292A2E">
                        <a:alpha val="23000"/>
                      </a:srgbClr>
                    </a:solidFill>
                  </a:tcPr>
                </a:tc>
                <a:tc>
                  <a:txBody>
                    <a:bodyPr/>
                    <a:lstStyle/>
                    <a:p>
                      <a:r>
                        <a:rPr lang="en-US" dirty="0">
                          <a:solidFill>
                            <a:schemeClr val="bg1"/>
                          </a:solidFill>
                        </a:rPr>
                        <a:t>62%</a:t>
                      </a:r>
                    </a:p>
                  </a:txBody>
                  <a:tcPr>
                    <a:solidFill>
                      <a:srgbClr val="292A2E">
                        <a:alpha val="23000"/>
                      </a:srgbClr>
                    </a:solidFill>
                  </a:tcPr>
                </a:tc>
                <a:tc>
                  <a:txBody>
                    <a:bodyPr/>
                    <a:lstStyle/>
                    <a:p>
                      <a:r>
                        <a:rPr lang="en-US" dirty="0">
                          <a:solidFill>
                            <a:schemeClr val="bg1"/>
                          </a:solidFill>
                        </a:rPr>
                        <a:t>107</a:t>
                      </a:r>
                    </a:p>
                  </a:txBody>
                  <a:tcPr>
                    <a:solidFill>
                      <a:srgbClr val="292A2E">
                        <a:alpha val="23000"/>
                      </a:srgbClr>
                    </a:solidFill>
                  </a:tcPr>
                </a:tc>
                <a:extLst>
                  <a:ext uri="{0D108BD9-81ED-4DB2-BD59-A6C34878D82A}">
                    <a16:rowId xmlns:a16="http://schemas.microsoft.com/office/drawing/2014/main" val="683740158"/>
                  </a:ext>
                </a:extLst>
              </a:tr>
              <a:tr h="370840">
                <a:tc>
                  <a:txBody>
                    <a:bodyPr/>
                    <a:lstStyle/>
                    <a:p>
                      <a:endParaRPr lang="en-US" dirty="0">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solidFill>
                      <a:srgbClr val="292A2E">
                        <a:alpha val="23000"/>
                      </a:srgbClr>
                    </a:solidFill>
                  </a:tcPr>
                </a:tc>
                <a:tc>
                  <a:txBody>
                    <a:bodyPr/>
                    <a:lstStyle/>
                    <a:p>
                      <a:endParaRPr lang="en-US" dirty="0">
                        <a:solidFill>
                          <a:schemeClr val="bg1"/>
                        </a:solidFill>
                      </a:endParaRPr>
                    </a:p>
                  </a:txBody>
                  <a:tcPr>
                    <a:solidFill>
                      <a:srgbClr val="292A2E">
                        <a:alpha val="23000"/>
                      </a:srgbClr>
                    </a:solidFill>
                  </a:tcPr>
                </a:tc>
                <a:tc>
                  <a:txBody>
                    <a:bodyPr/>
                    <a:lstStyle/>
                    <a:p>
                      <a:endParaRPr lang="en-US">
                        <a:solidFill>
                          <a:schemeClr val="bg1"/>
                        </a:solidFill>
                      </a:endParaRP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solidFill>
                      <a:srgbClr val="292A2E">
                        <a:alpha val="23000"/>
                      </a:srgbClr>
                    </a:solidFill>
                  </a:tcPr>
                </a:tc>
                <a:tc>
                  <a:txBody>
                    <a:bodyPr/>
                    <a:lstStyle/>
                    <a:p>
                      <a:r>
                        <a:rPr lang="en-US" dirty="0">
                          <a:solidFill>
                            <a:schemeClr val="bg1"/>
                          </a:solidFill>
                        </a:rPr>
                        <a:t>72%</a:t>
                      </a: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72%</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solidFill>
                      <a:srgbClr val="292A2E">
                        <a:alpha val="23000"/>
                      </a:srgbClr>
                    </a:solidFill>
                  </a:tcPr>
                </a:tc>
                <a:tc>
                  <a:txBody>
                    <a:bodyPr/>
                    <a:lstStyle/>
                    <a:p>
                      <a:r>
                        <a:rPr lang="en-US" dirty="0">
                          <a:solidFill>
                            <a:schemeClr val="bg1"/>
                          </a:solidFill>
                        </a:rPr>
                        <a:t>80%</a:t>
                      </a:r>
                    </a:p>
                  </a:txBody>
                  <a:tcPr>
                    <a:solidFill>
                      <a:srgbClr val="292A2E">
                        <a:alpha val="23000"/>
                      </a:srgbClr>
                    </a:solidFill>
                  </a:tcPr>
                </a:tc>
                <a:tc>
                  <a:txBody>
                    <a:bodyPr/>
                    <a:lstStyle/>
                    <a:p>
                      <a:r>
                        <a:rPr lang="en-US" dirty="0">
                          <a:solidFill>
                            <a:schemeClr val="bg1"/>
                          </a:solidFill>
                        </a:rPr>
                        <a:t>76%</a:t>
                      </a:r>
                    </a:p>
                  </a:txBody>
                  <a:tcPr>
                    <a:solidFill>
                      <a:srgbClr val="292A2E">
                        <a:alpha val="23000"/>
                      </a:srgbClr>
                    </a:solidFill>
                  </a:tcPr>
                </a:tc>
                <a:tc>
                  <a:txBody>
                    <a:bodyPr/>
                    <a:lstStyle/>
                    <a:p>
                      <a:r>
                        <a:rPr lang="en-US" dirty="0">
                          <a:solidFill>
                            <a:schemeClr val="bg1"/>
                          </a:solidFill>
                        </a:rPr>
                        <a:t>77%</a:t>
                      </a:r>
                    </a:p>
                  </a:txBody>
                  <a:tcPr>
                    <a:solidFill>
                      <a:srgbClr val="292A2E">
                        <a:alpha val="23000"/>
                      </a:srgbClr>
                    </a:solidFill>
                  </a:tcPr>
                </a:tc>
                <a:tc>
                  <a:txBody>
                    <a:bodyPr/>
                    <a:lstStyle/>
                    <a:p>
                      <a:r>
                        <a:rPr lang="en-US" dirty="0">
                          <a:solidFill>
                            <a:schemeClr val="bg1"/>
                          </a:solidFill>
                        </a:rPr>
                        <a:t>402</a:t>
                      </a:r>
                    </a:p>
                  </a:txBody>
                  <a:tcPr>
                    <a:solidFill>
                      <a:srgbClr val="292A2E">
                        <a:alpha val="23000"/>
                      </a:srgbClr>
                    </a:solidFill>
                  </a:tcPr>
                </a:tc>
                <a:extLst>
                  <a:ext uri="{0D108BD9-81ED-4DB2-BD59-A6C34878D82A}">
                    <a16:rowId xmlns:a16="http://schemas.microsoft.com/office/drawing/2014/main" val="3089304046"/>
                  </a:ext>
                </a:extLst>
              </a:tr>
            </a:tbl>
          </a:graphicData>
        </a:graphic>
      </p:graphicFrame>
      <p:graphicFrame>
        <p:nvGraphicFramePr>
          <p:cNvPr id="9" name="Table 8">
            <a:extLst>
              <a:ext uri="{FF2B5EF4-FFF2-40B4-BE49-F238E27FC236}">
                <a16:creationId xmlns:a16="http://schemas.microsoft.com/office/drawing/2014/main" id="{C959740F-C6B9-B540-90F8-6CE799009A33}"/>
              </a:ext>
            </a:extLst>
          </p:cNvPr>
          <p:cNvGraphicFramePr>
            <a:graphicFrameLocks noGrp="1"/>
          </p:cNvGraphicFramePr>
          <p:nvPr>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solidFill>
                      <a:srgbClr val="292A2E">
                        <a:alpha val="53000"/>
                      </a:srgbClr>
                    </a:solidFill>
                  </a:tcPr>
                </a:tc>
                <a:tc>
                  <a:txBody>
                    <a:bodyPr/>
                    <a:lstStyle/>
                    <a:p>
                      <a:r>
                        <a:rPr lang="en-US" dirty="0"/>
                        <a:t>Precision</a:t>
                      </a:r>
                    </a:p>
                  </a:txBody>
                  <a:tcPr>
                    <a:solidFill>
                      <a:srgbClr val="292A2E">
                        <a:alpha val="53000"/>
                      </a:srgbClr>
                    </a:solidFill>
                  </a:tcPr>
                </a:tc>
                <a:tc>
                  <a:txBody>
                    <a:bodyPr/>
                    <a:lstStyle/>
                    <a:p>
                      <a:r>
                        <a:rPr lang="en-US" dirty="0"/>
                        <a:t>Recall</a:t>
                      </a:r>
                    </a:p>
                  </a:txBody>
                  <a:tcPr>
                    <a:solidFill>
                      <a:srgbClr val="292A2E">
                        <a:alpha val="53000"/>
                      </a:srgbClr>
                    </a:solidFill>
                  </a:tcPr>
                </a:tc>
                <a:tc>
                  <a:txBody>
                    <a:bodyPr/>
                    <a:lstStyle/>
                    <a:p>
                      <a:r>
                        <a:rPr lang="en-US" dirty="0"/>
                        <a:t>F1-score</a:t>
                      </a:r>
                    </a:p>
                  </a:txBody>
                  <a:tcPr>
                    <a:solidFill>
                      <a:srgbClr val="292A2E">
                        <a:alpha val="53000"/>
                      </a:srgbClr>
                    </a:solidFill>
                  </a:tcPr>
                </a:tc>
                <a:tc>
                  <a:txBody>
                    <a:bodyPr/>
                    <a:lstStyle/>
                    <a:p>
                      <a:r>
                        <a:rPr lang="en-US" dirty="0"/>
                        <a:t>Support</a:t>
                      </a:r>
                    </a:p>
                  </a:txBody>
                  <a:tcPr>
                    <a:solidFill>
                      <a:srgbClr val="292A2E">
                        <a:alpha val="53000"/>
                      </a:srgbClr>
                    </a:solidFill>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solidFill>
                      <a:srgbClr val="292A2E">
                        <a:alpha val="53000"/>
                      </a:srgbClr>
                    </a:solidFill>
                  </a:tcPr>
                </a:tc>
                <a:tc>
                  <a:txBody>
                    <a:bodyPr/>
                    <a:lstStyle/>
                    <a:p>
                      <a:r>
                        <a:rPr lang="en-US" dirty="0">
                          <a:solidFill>
                            <a:schemeClr val="bg1"/>
                          </a:solidFill>
                        </a:rPr>
                        <a:t>84%</a:t>
                      </a:r>
                    </a:p>
                  </a:txBody>
                  <a:tcPr>
                    <a:solidFill>
                      <a:srgbClr val="292A2E">
                        <a:alpha val="53000"/>
                      </a:srgbClr>
                    </a:solidFill>
                  </a:tcPr>
                </a:tc>
                <a:tc>
                  <a:txBody>
                    <a:bodyPr/>
                    <a:lstStyle/>
                    <a:p>
                      <a:r>
                        <a:rPr lang="en-US" dirty="0">
                          <a:solidFill>
                            <a:schemeClr val="bg1"/>
                          </a:solidFill>
                        </a:rPr>
                        <a:t>92%</a:t>
                      </a:r>
                    </a:p>
                  </a:txBody>
                  <a:tcPr>
                    <a:solidFill>
                      <a:srgbClr val="292A2E">
                        <a:alpha val="53000"/>
                      </a:srgbClr>
                    </a:solidFill>
                  </a:tcPr>
                </a:tc>
                <a:tc>
                  <a:txBody>
                    <a:bodyPr/>
                    <a:lstStyle/>
                    <a:p>
                      <a:r>
                        <a:rPr lang="en-US" dirty="0">
                          <a:solidFill>
                            <a:schemeClr val="bg1"/>
                          </a:solidFill>
                        </a:rPr>
                        <a:t>88%</a:t>
                      </a:r>
                    </a:p>
                  </a:txBody>
                  <a:tcPr>
                    <a:solidFill>
                      <a:srgbClr val="292A2E">
                        <a:alpha val="53000"/>
                      </a:srgbClr>
                    </a:solidFill>
                  </a:tcPr>
                </a:tc>
                <a:tc>
                  <a:txBody>
                    <a:bodyPr/>
                    <a:lstStyle/>
                    <a:p>
                      <a:r>
                        <a:rPr lang="en-US" dirty="0">
                          <a:solidFill>
                            <a:schemeClr val="bg1"/>
                          </a:solidFill>
                        </a:rPr>
                        <a:t>295</a:t>
                      </a:r>
                    </a:p>
                  </a:txBody>
                  <a:tcPr>
                    <a:solidFill>
                      <a:srgbClr val="292A2E">
                        <a:alpha val="53000"/>
                      </a:srgbClr>
                    </a:solidFill>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solidFill>
                      <a:srgbClr val="292A2E">
                        <a:alpha val="53000"/>
                      </a:srgbClr>
                    </a:solidFill>
                  </a:tcPr>
                </a:tc>
                <a:tc>
                  <a:txBody>
                    <a:bodyPr/>
                    <a:lstStyle/>
                    <a:p>
                      <a:r>
                        <a:rPr lang="en-US" dirty="0">
                          <a:solidFill>
                            <a:schemeClr val="bg1"/>
                          </a:solidFill>
                        </a:rPr>
                        <a:t>69%</a:t>
                      </a:r>
                    </a:p>
                  </a:txBody>
                  <a:tcPr>
                    <a:solidFill>
                      <a:srgbClr val="292A2E">
                        <a:alpha val="53000"/>
                      </a:srgbClr>
                    </a:solidFill>
                  </a:tcPr>
                </a:tc>
                <a:tc>
                  <a:txBody>
                    <a:bodyPr/>
                    <a:lstStyle/>
                    <a:p>
                      <a:r>
                        <a:rPr lang="en-US" dirty="0">
                          <a:solidFill>
                            <a:schemeClr val="bg1"/>
                          </a:solidFill>
                        </a:rPr>
                        <a:t>50%</a:t>
                      </a:r>
                    </a:p>
                  </a:txBody>
                  <a:tcPr>
                    <a:solidFill>
                      <a:srgbClr val="292A2E">
                        <a:alpha val="53000"/>
                      </a:srgbClr>
                    </a:solidFill>
                  </a:tcPr>
                </a:tc>
                <a:tc>
                  <a:txBody>
                    <a:bodyPr/>
                    <a:lstStyle/>
                    <a:p>
                      <a:r>
                        <a:rPr lang="en-US" dirty="0">
                          <a:solidFill>
                            <a:schemeClr val="bg1"/>
                          </a:solidFill>
                        </a:rPr>
                        <a:t>58%</a:t>
                      </a:r>
                    </a:p>
                  </a:txBody>
                  <a:tcPr>
                    <a:solidFill>
                      <a:srgbClr val="292A2E">
                        <a:alpha val="53000"/>
                      </a:srgbClr>
                    </a:solidFill>
                  </a:tcPr>
                </a:tc>
                <a:tc>
                  <a:txBody>
                    <a:bodyPr/>
                    <a:lstStyle/>
                    <a:p>
                      <a:r>
                        <a:rPr lang="en-US" dirty="0">
                          <a:solidFill>
                            <a:schemeClr val="bg1"/>
                          </a:solidFill>
                        </a:rPr>
                        <a:t>107</a:t>
                      </a:r>
                    </a:p>
                  </a:txBody>
                  <a:tcPr>
                    <a:solidFill>
                      <a:srgbClr val="292A2E">
                        <a:alpha val="53000"/>
                      </a:srgbClr>
                    </a:solidFill>
                  </a:tcPr>
                </a:tc>
                <a:extLst>
                  <a:ext uri="{0D108BD9-81ED-4DB2-BD59-A6C34878D82A}">
                    <a16:rowId xmlns:a16="http://schemas.microsoft.com/office/drawing/2014/main" val="683740158"/>
                  </a:ext>
                </a:extLst>
              </a:tr>
              <a:tr h="370840">
                <a:tc>
                  <a:txBody>
                    <a:bodyPr/>
                    <a:lstStyle/>
                    <a:p>
                      <a:endParaRPr lang="en-US" dirty="0">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solidFill>
                      <a:srgbClr val="292A2E">
                        <a:alpha val="53000"/>
                      </a:srgbClr>
                    </a:solidFill>
                  </a:tcPr>
                </a:tc>
                <a:tc>
                  <a:txBody>
                    <a:bodyPr/>
                    <a:lstStyle/>
                    <a:p>
                      <a:endParaRPr lang="en-US" dirty="0">
                        <a:solidFill>
                          <a:schemeClr val="bg1"/>
                        </a:solidFill>
                      </a:endParaRPr>
                    </a:p>
                  </a:txBody>
                  <a:tcPr>
                    <a:solidFill>
                      <a:srgbClr val="292A2E">
                        <a:alpha val="53000"/>
                      </a:srgbClr>
                    </a:solidFill>
                  </a:tcPr>
                </a:tc>
                <a:tc>
                  <a:txBody>
                    <a:bodyPr/>
                    <a:lstStyle/>
                    <a:p>
                      <a:endParaRPr lang="en-US">
                        <a:solidFill>
                          <a:schemeClr val="bg1"/>
                        </a:solidFill>
                      </a:endParaRPr>
                    </a:p>
                  </a:txBody>
                  <a:tcPr>
                    <a:solidFill>
                      <a:srgbClr val="292A2E">
                        <a:alpha val="53000"/>
                      </a:srgbClr>
                    </a:solidFill>
                  </a:tcPr>
                </a:tc>
                <a:tc>
                  <a:txBody>
                    <a:bodyPr/>
                    <a:lstStyle/>
                    <a:p>
                      <a:r>
                        <a:rPr lang="en-US" dirty="0">
                          <a:solidFill>
                            <a:schemeClr val="bg1"/>
                          </a:solidFill>
                        </a:rPr>
                        <a:t>81%</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solidFill>
                      <a:srgbClr val="292A2E">
                        <a:alpha val="53000"/>
                      </a:srgbClr>
                    </a:solidFill>
                  </a:tcPr>
                </a:tc>
                <a:tc>
                  <a:txBody>
                    <a:bodyPr/>
                    <a:lstStyle/>
                    <a:p>
                      <a:r>
                        <a:rPr lang="en-US" dirty="0">
                          <a:solidFill>
                            <a:schemeClr val="bg1"/>
                          </a:solidFill>
                        </a:rPr>
                        <a:t>76%</a:t>
                      </a:r>
                    </a:p>
                  </a:txBody>
                  <a:tcPr>
                    <a:solidFill>
                      <a:srgbClr val="292A2E">
                        <a:alpha val="53000"/>
                      </a:srgbClr>
                    </a:solidFill>
                  </a:tcPr>
                </a:tc>
                <a:tc>
                  <a:txBody>
                    <a:bodyPr/>
                    <a:lstStyle/>
                    <a:p>
                      <a:r>
                        <a:rPr lang="en-US" dirty="0">
                          <a:solidFill>
                            <a:schemeClr val="bg1"/>
                          </a:solidFill>
                        </a:rPr>
                        <a:t>71%</a:t>
                      </a:r>
                    </a:p>
                  </a:txBody>
                  <a:tcPr>
                    <a:solidFill>
                      <a:srgbClr val="292A2E">
                        <a:alpha val="53000"/>
                      </a:srgbClr>
                    </a:solidFill>
                  </a:tcPr>
                </a:tc>
                <a:tc>
                  <a:txBody>
                    <a:bodyPr/>
                    <a:lstStyle/>
                    <a:p>
                      <a:r>
                        <a:rPr lang="en-US" dirty="0">
                          <a:solidFill>
                            <a:schemeClr val="bg1"/>
                          </a:solidFill>
                        </a:rPr>
                        <a:t>73%</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solidFill>
                      <a:srgbClr val="292A2E">
                        <a:alpha val="53000"/>
                      </a:srgbClr>
                    </a:solidFill>
                  </a:tcPr>
                </a:tc>
                <a:tc>
                  <a:txBody>
                    <a:bodyPr/>
                    <a:lstStyle/>
                    <a:p>
                      <a:r>
                        <a:rPr lang="en-US" dirty="0">
                          <a:solidFill>
                            <a:schemeClr val="bg1"/>
                          </a:solidFill>
                        </a:rPr>
                        <a:t>80%</a:t>
                      </a:r>
                    </a:p>
                  </a:txBody>
                  <a:tcPr>
                    <a:solidFill>
                      <a:srgbClr val="292A2E">
                        <a:alpha val="53000"/>
                      </a:srgbClr>
                    </a:solidFill>
                  </a:tcPr>
                </a:tc>
                <a:tc>
                  <a:txBody>
                    <a:bodyPr/>
                    <a:lstStyle/>
                    <a:p>
                      <a:r>
                        <a:rPr lang="en-US" dirty="0">
                          <a:solidFill>
                            <a:schemeClr val="bg1"/>
                          </a:solidFill>
                        </a:rPr>
                        <a:t>81%</a:t>
                      </a:r>
                    </a:p>
                  </a:txBody>
                  <a:tcPr>
                    <a:solidFill>
                      <a:srgbClr val="292A2E">
                        <a:alpha val="53000"/>
                      </a:srgbClr>
                    </a:solidFill>
                  </a:tcPr>
                </a:tc>
                <a:tc>
                  <a:txBody>
                    <a:bodyPr/>
                    <a:lstStyle/>
                    <a:p>
                      <a:r>
                        <a:rPr lang="en-US" dirty="0">
                          <a:solidFill>
                            <a:schemeClr val="bg1"/>
                          </a:solidFill>
                        </a:rPr>
                        <a:t>80%</a:t>
                      </a:r>
                    </a:p>
                  </a:txBody>
                  <a:tcPr>
                    <a:solidFill>
                      <a:srgbClr val="292A2E">
                        <a:alpha val="53000"/>
                      </a:srgbClr>
                    </a:solidFill>
                  </a:tcPr>
                </a:tc>
                <a:tc>
                  <a:txBody>
                    <a:bodyPr/>
                    <a:lstStyle/>
                    <a:p>
                      <a:r>
                        <a:rPr lang="en-US" dirty="0">
                          <a:solidFill>
                            <a:schemeClr val="bg1"/>
                          </a:solidFill>
                        </a:rPr>
                        <a:t>402</a:t>
                      </a:r>
                    </a:p>
                  </a:txBody>
                  <a:tcPr>
                    <a:solidFill>
                      <a:srgbClr val="292A2E">
                        <a:alpha val="53000"/>
                      </a:srgbClr>
                    </a:solidFill>
                  </a:tcPr>
                </a:tc>
                <a:extLst>
                  <a:ext uri="{0D108BD9-81ED-4DB2-BD59-A6C34878D82A}">
                    <a16:rowId xmlns:a16="http://schemas.microsoft.com/office/drawing/2014/main" val="3089304046"/>
                  </a:ext>
                </a:extLst>
              </a:tr>
            </a:tbl>
          </a:graphicData>
        </a:graphic>
      </p:graphicFrame>
      <p:graphicFrame>
        <p:nvGraphicFramePr>
          <p:cNvPr id="11" name="Table 10">
            <a:extLst>
              <a:ext uri="{FF2B5EF4-FFF2-40B4-BE49-F238E27FC236}">
                <a16:creationId xmlns:a16="http://schemas.microsoft.com/office/drawing/2014/main" id="{30617B44-200C-0245-B627-62F78AF70528}"/>
              </a:ext>
            </a:extLst>
          </p:cNvPr>
          <p:cNvGraphicFramePr>
            <a:graphicFrameLocks noGrp="1"/>
          </p:cNvGraphicFramePr>
          <p:nvPr>
            <p:extLst>
              <p:ext uri="{D42A27DB-BD31-4B8C-83A1-F6EECF244321}">
                <p14:modId xmlns:p14="http://schemas.microsoft.com/office/powerpoint/2010/main" val="3861537030"/>
              </p:ext>
            </p:extLst>
          </p:nvPr>
        </p:nvGraphicFramePr>
        <p:xfrm>
          <a:off x="9710077" y="5018855"/>
          <a:ext cx="12700000" cy="4829048"/>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1987325380"/>
                    </a:ext>
                  </a:extLst>
                </a:gridCol>
                <a:gridCol w="2099733">
                  <a:extLst>
                    <a:ext uri="{9D8B030D-6E8A-4147-A177-3AD203B41FA5}">
                      <a16:colId xmlns:a16="http://schemas.microsoft.com/office/drawing/2014/main" val="94069769"/>
                    </a:ext>
                  </a:extLst>
                </a:gridCol>
                <a:gridCol w="1519792">
                  <a:extLst>
                    <a:ext uri="{9D8B030D-6E8A-4147-A177-3AD203B41FA5}">
                      <a16:colId xmlns:a16="http://schemas.microsoft.com/office/drawing/2014/main" val="664619957"/>
                    </a:ext>
                  </a:extLst>
                </a:gridCol>
                <a:gridCol w="2405087">
                  <a:extLst>
                    <a:ext uri="{9D8B030D-6E8A-4147-A177-3AD203B41FA5}">
                      <a16:colId xmlns:a16="http://schemas.microsoft.com/office/drawing/2014/main" val="202438066"/>
                    </a:ext>
                  </a:extLst>
                </a:gridCol>
                <a:gridCol w="2306589">
                  <a:extLst>
                    <a:ext uri="{9D8B030D-6E8A-4147-A177-3AD203B41FA5}">
                      <a16:colId xmlns:a16="http://schemas.microsoft.com/office/drawing/2014/main" val="3436972298"/>
                    </a:ext>
                  </a:extLst>
                </a:gridCol>
              </a:tblGrid>
              <a:tr h="0">
                <a:tc>
                  <a:txBody>
                    <a:bodyPr/>
                    <a:lstStyle/>
                    <a:p>
                      <a:endParaRPr lang="en-US" dirty="0"/>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tc>
                  <a:txBody>
                    <a:bodyPr/>
                    <a:lstStyle/>
                    <a:p>
                      <a:r>
                        <a:rPr lang="en-US" dirty="0"/>
                        <a:t>Support</a:t>
                      </a:r>
                    </a:p>
                  </a:txBody>
                  <a:tcPr/>
                </a:tc>
                <a:extLst>
                  <a:ext uri="{0D108BD9-81ED-4DB2-BD59-A6C34878D82A}">
                    <a16:rowId xmlns:a16="http://schemas.microsoft.com/office/drawing/2014/main" val="3368839631"/>
                  </a:ext>
                </a:extLst>
              </a:tr>
              <a:tr h="370840">
                <a:tc>
                  <a:txBody>
                    <a:bodyPr/>
                    <a:lstStyle/>
                    <a:p>
                      <a:r>
                        <a:rPr lang="en-US" dirty="0">
                          <a:solidFill>
                            <a:schemeClr val="bg1"/>
                          </a:solidFill>
                        </a:rPr>
                        <a:t>CLASS</a:t>
                      </a: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805248198"/>
                  </a:ext>
                </a:extLst>
              </a:tr>
              <a:tr h="370840">
                <a:tc>
                  <a:txBody>
                    <a:bodyPr/>
                    <a:lstStyle/>
                    <a:p>
                      <a:r>
                        <a:rPr lang="en-US" dirty="0">
                          <a:solidFill>
                            <a:schemeClr val="bg1"/>
                          </a:solidFill>
                        </a:rPr>
                        <a:t>       Stay </a:t>
                      </a:r>
                    </a:p>
                  </a:txBody>
                  <a:tcPr/>
                </a:tc>
                <a:tc>
                  <a:txBody>
                    <a:bodyPr/>
                    <a:lstStyle/>
                    <a:p>
                      <a:r>
                        <a:rPr lang="en-US" dirty="0">
                          <a:solidFill>
                            <a:schemeClr val="bg1"/>
                          </a:solidFill>
                        </a:rPr>
                        <a:t>84%</a:t>
                      </a:r>
                    </a:p>
                  </a:txBody>
                  <a:tcPr>
                    <a:solidFill>
                      <a:srgbClr val="FF0000"/>
                    </a:solidFill>
                  </a:tcPr>
                </a:tc>
                <a:tc>
                  <a:txBody>
                    <a:bodyPr/>
                    <a:lstStyle/>
                    <a:p>
                      <a:r>
                        <a:rPr lang="en-US" dirty="0">
                          <a:solidFill>
                            <a:schemeClr val="bg1"/>
                          </a:solidFill>
                        </a:rPr>
                        <a:t>92%</a:t>
                      </a:r>
                    </a:p>
                  </a:txBody>
                  <a:tcPr>
                    <a:solidFill>
                      <a:srgbClr val="00B050"/>
                    </a:solidFill>
                  </a:tcPr>
                </a:tc>
                <a:tc>
                  <a:txBody>
                    <a:bodyPr/>
                    <a:lstStyle/>
                    <a:p>
                      <a:r>
                        <a:rPr lang="en-US" dirty="0">
                          <a:solidFill>
                            <a:schemeClr val="bg1"/>
                          </a:solidFill>
                        </a:rPr>
                        <a:t>88%</a:t>
                      </a:r>
                    </a:p>
                  </a:txBody>
                  <a:tcPr>
                    <a:solidFill>
                      <a:srgbClr val="00B050"/>
                    </a:solidFill>
                  </a:tcPr>
                </a:tc>
                <a:tc>
                  <a:txBody>
                    <a:bodyPr/>
                    <a:lstStyle/>
                    <a:p>
                      <a:r>
                        <a:rPr lang="en-US" dirty="0">
                          <a:solidFill>
                            <a:schemeClr val="bg1"/>
                          </a:solidFill>
                        </a:rPr>
                        <a:t>295</a:t>
                      </a:r>
                    </a:p>
                  </a:txBody>
                  <a:tcPr/>
                </a:tc>
                <a:extLst>
                  <a:ext uri="{0D108BD9-81ED-4DB2-BD59-A6C34878D82A}">
                    <a16:rowId xmlns:a16="http://schemas.microsoft.com/office/drawing/2014/main" val="118378468"/>
                  </a:ext>
                </a:extLst>
              </a:tr>
              <a:tr h="370840">
                <a:tc>
                  <a:txBody>
                    <a:bodyPr/>
                    <a:lstStyle/>
                    <a:p>
                      <a:r>
                        <a:rPr lang="en-US" dirty="0">
                          <a:solidFill>
                            <a:schemeClr val="bg1"/>
                          </a:solidFill>
                        </a:rPr>
                        <a:t>       Move</a:t>
                      </a:r>
                    </a:p>
                  </a:txBody>
                  <a:tcPr/>
                </a:tc>
                <a:tc>
                  <a:txBody>
                    <a:bodyPr/>
                    <a:lstStyle/>
                    <a:p>
                      <a:r>
                        <a:rPr lang="en-US" dirty="0">
                          <a:solidFill>
                            <a:schemeClr val="bg1"/>
                          </a:solidFill>
                        </a:rPr>
                        <a:t>69%</a:t>
                      </a:r>
                    </a:p>
                  </a:txBody>
                  <a:tcPr>
                    <a:solidFill>
                      <a:srgbClr val="00FA00"/>
                    </a:solidFill>
                  </a:tcPr>
                </a:tc>
                <a:tc>
                  <a:txBody>
                    <a:bodyPr/>
                    <a:lstStyle/>
                    <a:p>
                      <a:r>
                        <a:rPr lang="en-US" dirty="0">
                          <a:solidFill>
                            <a:schemeClr val="bg1"/>
                          </a:solidFill>
                        </a:rPr>
                        <a:t>50%</a:t>
                      </a:r>
                    </a:p>
                  </a:txBody>
                  <a:tcPr>
                    <a:solidFill>
                      <a:srgbClr val="FF0000"/>
                    </a:solidFill>
                  </a:tcPr>
                </a:tc>
                <a:tc>
                  <a:txBody>
                    <a:bodyPr/>
                    <a:lstStyle/>
                    <a:p>
                      <a:r>
                        <a:rPr lang="en-US" dirty="0">
                          <a:solidFill>
                            <a:schemeClr val="bg1"/>
                          </a:solidFill>
                        </a:rPr>
                        <a:t>58%</a:t>
                      </a:r>
                    </a:p>
                  </a:txBody>
                  <a:tcPr>
                    <a:solidFill>
                      <a:srgbClr val="FF0000"/>
                    </a:solidFill>
                  </a:tcPr>
                </a:tc>
                <a:tc>
                  <a:txBody>
                    <a:bodyPr/>
                    <a:lstStyle/>
                    <a:p>
                      <a:r>
                        <a:rPr lang="en-US" dirty="0">
                          <a:solidFill>
                            <a:schemeClr val="bg1"/>
                          </a:solidFill>
                        </a:rPr>
                        <a:t>107</a:t>
                      </a:r>
                    </a:p>
                  </a:txBody>
                  <a:tcPr/>
                </a:tc>
                <a:extLst>
                  <a:ext uri="{0D108BD9-81ED-4DB2-BD59-A6C34878D82A}">
                    <a16:rowId xmlns:a16="http://schemas.microsoft.com/office/drawing/2014/main" val="683740158"/>
                  </a:ext>
                </a:extLst>
              </a:tr>
              <a:tr h="370840">
                <a:tc>
                  <a:txBody>
                    <a:bodyPr/>
                    <a:lstStyle/>
                    <a:p>
                      <a:r>
                        <a:rPr lang="en-US" dirty="0">
                          <a:solidFill>
                            <a:schemeClr val="bg1"/>
                          </a:solidFill>
                        </a:rPr>
                        <a:t>Threshold</a:t>
                      </a: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tc>
                  <a:txBody>
                    <a:bodyPr/>
                    <a:lstStyle/>
                    <a:p>
                      <a:endParaRPr lang="en-US" dirty="0">
                        <a:solidFill>
                          <a:schemeClr val="bg1"/>
                        </a:solidFill>
                      </a:endParaRPr>
                    </a:p>
                  </a:txBody>
                  <a:tcPr/>
                </a:tc>
                <a:tc>
                  <a:txBody>
                    <a:bodyPr/>
                    <a:lstStyle/>
                    <a:p>
                      <a:r>
                        <a:rPr lang="en-US" dirty="0">
                          <a:solidFill>
                            <a:schemeClr val="bg1"/>
                          </a:solidFill>
                        </a:rPr>
                        <a:t>0.39</a:t>
                      </a:r>
                    </a:p>
                  </a:txBody>
                  <a:tcPr>
                    <a:solidFill>
                      <a:srgbClr val="FFC000"/>
                    </a:solidFill>
                  </a:tcPr>
                </a:tc>
                <a:extLst>
                  <a:ext uri="{0D108BD9-81ED-4DB2-BD59-A6C34878D82A}">
                    <a16:rowId xmlns:a16="http://schemas.microsoft.com/office/drawing/2014/main" val="3146235681"/>
                  </a:ext>
                </a:extLst>
              </a:tr>
              <a:tr h="370840">
                <a:tc>
                  <a:txBody>
                    <a:bodyPr/>
                    <a:lstStyle/>
                    <a:p>
                      <a:r>
                        <a:rPr lang="en-US" dirty="0">
                          <a:solidFill>
                            <a:schemeClr val="bg1"/>
                          </a:solidFill>
                        </a:rPr>
                        <a:t>Accuracy</a:t>
                      </a:r>
                    </a:p>
                  </a:txBody>
                  <a:tcPr/>
                </a:tc>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r>
                        <a:rPr lang="en-US" dirty="0">
                          <a:solidFill>
                            <a:schemeClr val="bg1"/>
                          </a:solidFill>
                        </a:rPr>
                        <a:t>81%</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3586584538"/>
                  </a:ext>
                </a:extLst>
              </a:tr>
              <a:tr h="370840">
                <a:tc>
                  <a:txBody>
                    <a:bodyPr/>
                    <a:lstStyle/>
                    <a:p>
                      <a:r>
                        <a:rPr lang="en-US" dirty="0">
                          <a:solidFill>
                            <a:schemeClr val="bg1"/>
                          </a:solidFill>
                        </a:rPr>
                        <a:t>Macro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76%</a:t>
                      </a:r>
                    </a:p>
                  </a:txBody>
                  <a:tcPr>
                    <a:solidFill>
                      <a:srgbClr val="00B050"/>
                    </a:solidFill>
                  </a:tcPr>
                </a:tc>
                <a:tc>
                  <a:txBody>
                    <a:bodyPr/>
                    <a:lstStyle/>
                    <a:p>
                      <a:r>
                        <a:rPr lang="en-US" dirty="0">
                          <a:solidFill>
                            <a:schemeClr val="bg1"/>
                          </a:solidFill>
                        </a:rPr>
                        <a:t>71%</a:t>
                      </a:r>
                    </a:p>
                  </a:txBody>
                  <a:tcPr>
                    <a:solidFill>
                      <a:srgbClr val="FF0000"/>
                    </a:solidFill>
                  </a:tcPr>
                </a:tc>
                <a:tc>
                  <a:txBody>
                    <a:bodyPr/>
                    <a:lstStyle/>
                    <a:p>
                      <a:r>
                        <a:rPr lang="en-US" dirty="0">
                          <a:solidFill>
                            <a:schemeClr val="bg1"/>
                          </a:solidFill>
                        </a:rPr>
                        <a:t>73%</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2157675511"/>
                  </a:ext>
                </a:extLst>
              </a:tr>
              <a:tr h="370840">
                <a:tc>
                  <a:txBody>
                    <a:bodyPr/>
                    <a:lstStyle/>
                    <a:p>
                      <a:r>
                        <a:rPr lang="en-US" dirty="0">
                          <a:solidFill>
                            <a:schemeClr val="bg1"/>
                          </a:solidFill>
                        </a:rPr>
                        <a:t>Weighted </a:t>
                      </a:r>
                      <a:r>
                        <a:rPr lang="en-US" dirty="0" err="1">
                          <a:solidFill>
                            <a:schemeClr val="bg1"/>
                          </a:solidFill>
                        </a:rPr>
                        <a:t>Avg</a:t>
                      </a:r>
                      <a:endParaRPr lang="en-US" dirty="0">
                        <a:solidFill>
                          <a:schemeClr val="bg1"/>
                        </a:solidFill>
                      </a:endParaRPr>
                    </a:p>
                  </a:txBody>
                  <a:tcPr/>
                </a:tc>
                <a:tc>
                  <a:txBody>
                    <a:bodyPr/>
                    <a:lstStyle/>
                    <a:p>
                      <a:r>
                        <a:rPr lang="en-US" dirty="0">
                          <a:solidFill>
                            <a:schemeClr val="bg1"/>
                          </a:solidFill>
                        </a:rPr>
                        <a:t>80%</a:t>
                      </a:r>
                    </a:p>
                  </a:txBody>
                  <a:tcPr/>
                </a:tc>
                <a:tc>
                  <a:txBody>
                    <a:bodyPr/>
                    <a:lstStyle/>
                    <a:p>
                      <a:r>
                        <a:rPr lang="en-US" dirty="0">
                          <a:solidFill>
                            <a:schemeClr val="bg1"/>
                          </a:solidFill>
                        </a:rPr>
                        <a:t>81%</a:t>
                      </a:r>
                    </a:p>
                  </a:txBody>
                  <a:tcPr>
                    <a:solidFill>
                      <a:srgbClr val="00B050"/>
                    </a:solidFill>
                  </a:tcPr>
                </a:tc>
                <a:tc>
                  <a:txBody>
                    <a:bodyPr/>
                    <a:lstStyle/>
                    <a:p>
                      <a:r>
                        <a:rPr lang="en-US" dirty="0">
                          <a:solidFill>
                            <a:schemeClr val="bg1"/>
                          </a:solidFill>
                        </a:rPr>
                        <a:t>80%</a:t>
                      </a:r>
                    </a:p>
                  </a:txBody>
                  <a:tcPr>
                    <a:solidFill>
                      <a:srgbClr val="00B050"/>
                    </a:solidFill>
                  </a:tcPr>
                </a:tc>
                <a:tc>
                  <a:txBody>
                    <a:bodyPr/>
                    <a:lstStyle/>
                    <a:p>
                      <a:r>
                        <a:rPr lang="en-US" dirty="0">
                          <a:solidFill>
                            <a:schemeClr val="bg1"/>
                          </a:solidFill>
                        </a:rPr>
                        <a:t>402</a:t>
                      </a:r>
                    </a:p>
                  </a:txBody>
                  <a:tcPr/>
                </a:tc>
                <a:extLst>
                  <a:ext uri="{0D108BD9-81ED-4DB2-BD59-A6C34878D82A}">
                    <a16:rowId xmlns:a16="http://schemas.microsoft.com/office/drawing/2014/main" val="3089304046"/>
                  </a:ext>
                </a:extLst>
              </a:tr>
            </a:tbl>
          </a:graphicData>
        </a:graphic>
      </p:graphicFrame>
      <p:grpSp>
        <p:nvGrpSpPr>
          <p:cNvPr id="12" name="Group 11">
            <a:extLst>
              <a:ext uri="{FF2B5EF4-FFF2-40B4-BE49-F238E27FC236}">
                <a16:creationId xmlns:a16="http://schemas.microsoft.com/office/drawing/2014/main" id="{3F7BA29E-398A-8C42-B669-A88E2F7A712B}"/>
              </a:ext>
            </a:extLst>
          </p:cNvPr>
          <p:cNvGrpSpPr/>
          <p:nvPr/>
        </p:nvGrpSpPr>
        <p:grpSpPr>
          <a:xfrm>
            <a:off x="662291" y="3003949"/>
            <a:ext cx="7822791" cy="7696830"/>
            <a:chOff x="662291" y="3003949"/>
            <a:chExt cx="7822791" cy="7696830"/>
          </a:xfrm>
        </p:grpSpPr>
        <p:pic>
          <p:nvPicPr>
            <p:cNvPr id="13" name="Picture 12">
              <a:extLst>
                <a:ext uri="{FF2B5EF4-FFF2-40B4-BE49-F238E27FC236}">
                  <a16:creationId xmlns:a16="http://schemas.microsoft.com/office/drawing/2014/main" id="{FA173823-F78C-6B42-BF0E-4989B7E8F5AA}"/>
                </a:ext>
              </a:extLst>
            </p:cNvPr>
            <p:cNvPicPr>
              <a:picLocks noChangeAspect="1"/>
            </p:cNvPicPr>
            <p:nvPr/>
          </p:nvPicPr>
          <p:blipFill rotWithShape="1">
            <a:blip r:embed="rId3"/>
            <a:srcRect l="12908" t="11861" r="790" b="6847"/>
            <a:stretch/>
          </p:blipFill>
          <p:spPr>
            <a:xfrm>
              <a:off x="2263007" y="4421349"/>
              <a:ext cx="6222075" cy="6279430"/>
            </a:xfrm>
            <a:prstGeom prst="rect">
              <a:avLst/>
            </a:prstGeom>
          </p:spPr>
        </p:pic>
        <p:grpSp>
          <p:nvGrpSpPr>
            <p:cNvPr id="14" name="Group 13">
              <a:extLst>
                <a:ext uri="{FF2B5EF4-FFF2-40B4-BE49-F238E27FC236}">
                  <a16:creationId xmlns:a16="http://schemas.microsoft.com/office/drawing/2014/main" id="{9D95EF8C-17F4-A24A-BEB0-93C6E02CA6A9}"/>
                </a:ext>
              </a:extLst>
            </p:cNvPr>
            <p:cNvGrpSpPr/>
            <p:nvPr/>
          </p:nvGrpSpPr>
          <p:grpSpPr>
            <a:xfrm>
              <a:off x="662291" y="3003949"/>
              <a:ext cx="7747646" cy="7421987"/>
              <a:chOff x="662291" y="3003949"/>
              <a:chExt cx="7747646" cy="7421987"/>
            </a:xfrm>
          </p:grpSpPr>
          <p:sp>
            <p:nvSpPr>
              <p:cNvPr id="15" name="Rectangle 14">
                <a:extLst>
                  <a:ext uri="{FF2B5EF4-FFF2-40B4-BE49-F238E27FC236}">
                    <a16:creationId xmlns:a16="http://schemas.microsoft.com/office/drawing/2014/main" id="{DA920971-AE64-A64A-A39F-25B389BC3977}"/>
                  </a:ext>
                </a:extLst>
              </p:cNvPr>
              <p:cNvSpPr/>
              <p:nvPr/>
            </p:nvSpPr>
            <p:spPr>
              <a:xfrm>
                <a:off x="3821542" y="3003949"/>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PREDICTED</a:t>
                </a:r>
              </a:p>
            </p:txBody>
          </p:sp>
          <p:sp>
            <p:nvSpPr>
              <p:cNvPr id="19" name="Rectangle 18">
                <a:extLst>
                  <a:ext uri="{FF2B5EF4-FFF2-40B4-BE49-F238E27FC236}">
                    <a16:creationId xmlns:a16="http://schemas.microsoft.com/office/drawing/2014/main" id="{F34E09B4-CC8E-3349-BBF9-8C4145AAFEF4}"/>
                  </a:ext>
                </a:extLst>
              </p:cNvPr>
              <p:cNvSpPr/>
              <p:nvPr/>
            </p:nvSpPr>
            <p:spPr>
              <a:xfrm rot="16200000">
                <a:off x="-541867" y="7098670"/>
                <a:ext cx="3077734" cy="669418"/>
              </a:xfrm>
              <a:prstGeom prst="rect">
                <a:avLst/>
              </a:prstGeom>
            </p:spPr>
            <p:txBody>
              <a:bodyPr wrap="square">
                <a:spAutoFit/>
              </a:bodyPr>
              <a:lstStyle/>
              <a:p>
                <a:pPr algn="ctr"/>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ACTUAL</a:t>
                </a:r>
              </a:p>
            </p:txBody>
          </p:sp>
          <p:grpSp>
            <p:nvGrpSpPr>
              <p:cNvPr id="20" name="Group 19">
                <a:extLst>
                  <a:ext uri="{FF2B5EF4-FFF2-40B4-BE49-F238E27FC236}">
                    <a16:creationId xmlns:a16="http://schemas.microsoft.com/office/drawing/2014/main" id="{A7656C9B-383B-B24F-8AB8-4910EF6F6DEB}"/>
                  </a:ext>
                </a:extLst>
              </p:cNvPr>
              <p:cNvGrpSpPr/>
              <p:nvPr/>
            </p:nvGrpSpPr>
            <p:grpSpPr>
              <a:xfrm>
                <a:off x="2254469" y="3540913"/>
                <a:ext cx="6155468" cy="695001"/>
                <a:chOff x="2254469" y="3540913"/>
                <a:chExt cx="6155468" cy="695001"/>
              </a:xfrm>
            </p:grpSpPr>
            <p:sp>
              <p:nvSpPr>
                <p:cNvPr id="25" name="Rectangle 24">
                  <a:extLst>
                    <a:ext uri="{FF2B5EF4-FFF2-40B4-BE49-F238E27FC236}">
                      <a16:creationId xmlns:a16="http://schemas.microsoft.com/office/drawing/2014/main" id="{A8F0695E-A883-AC45-AA90-E37A16EC4E9E}"/>
                    </a:ext>
                  </a:extLst>
                </p:cNvPr>
                <p:cNvSpPr/>
                <p:nvPr/>
              </p:nvSpPr>
              <p:spPr>
                <a:xfrm>
                  <a:off x="2254469" y="3540913"/>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sp>
              <p:nvSpPr>
                <p:cNvPr id="26" name="Rectangle 25">
                  <a:extLst>
                    <a:ext uri="{FF2B5EF4-FFF2-40B4-BE49-F238E27FC236}">
                      <a16:creationId xmlns:a16="http://schemas.microsoft.com/office/drawing/2014/main" id="{017F15F9-CC87-EB43-883F-16D1C4D0F92A}"/>
                    </a:ext>
                  </a:extLst>
                </p:cNvPr>
                <p:cNvSpPr/>
                <p:nvPr/>
              </p:nvSpPr>
              <p:spPr>
                <a:xfrm>
                  <a:off x="5332203" y="3566496"/>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grpSp>
          <p:grpSp>
            <p:nvGrpSpPr>
              <p:cNvPr id="21" name="Group 20">
                <a:extLst>
                  <a:ext uri="{FF2B5EF4-FFF2-40B4-BE49-F238E27FC236}">
                    <a16:creationId xmlns:a16="http://schemas.microsoft.com/office/drawing/2014/main" id="{7C2CADF8-0286-8945-A774-285175B63F37}"/>
                  </a:ext>
                </a:extLst>
              </p:cNvPr>
              <p:cNvGrpSpPr/>
              <p:nvPr/>
            </p:nvGrpSpPr>
            <p:grpSpPr>
              <a:xfrm rot="16200000">
                <a:off x="-1297401" y="7000701"/>
                <a:ext cx="6155468" cy="695001"/>
                <a:chOff x="2254469" y="3540913"/>
                <a:chExt cx="6155468" cy="695001"/>
              </a:xfrm>
            </p:grpSpPr>
            <p:sp>
              <p:nvSpPr>
                <p:cNvPr id="23" name="Rectangle 22">
                  <a:extLst>
                    <a:ext uri="{FF2B5EF4-FFF2-40B4-BE49-F238E27FC236}">
                      <a16:creationId xmlns:a16="http://schemas.microsoft.com/office/drawing/2014/main" id="{ED6110BA-D0B7-E643-8732-93777095196B}"/>
                    </a:ext>
                  </a:extLst>
                </p:cNvPr>
                <p:cNvSpPr/>
                <p:nvPr/>
              </p:nvSpPr>
              <p:spPr>
                <a:xfrm>
                  <a:off x="2254469" y="3540913"/>
                  <a:ext cx="3077734" cy="669418"/>
                </a:xfrm>
                <a:prstGeom prst="rect">
                  <a:avLst/>
                </a:prstGeom>
              </p:spPr>
              <p:txBody>
                <a:bodyPr wrap="square">
                  <a:spAutoFit/>
                </a:bodyPr>
                <a:lstStyle/>
                <a:p>
                  <a:pPr algn="ctr"/>
                  <a:r>
                    <a:rPr lang="en-US" sz="3600" dirty="0">
                      <a:solidFill>
                        <a:srgbClr val="00B050"/>
                      </a:solidFill>
                      <a:latin typeface="Roboto Light" panose="02000000000000000000" pitchFamily="2" charset="0"/>
                      <a:ea typeface="Roboto Light" panose="02000000000000000000" pitchFamily="2" charset="0"/>
                      <a:cs typeface="Open Sans Light" panose="020B0306030504020204" pitchFamily="34" charset="0"/>
                    </a:rPr>
                    <a:t>Move</a:t>
                  </a:r>
                </a:p>
              </p:txBody>
            </p:sp>
            <p:sp>
              <p:nvSpPr>
                <p:cNvPr id="24" name="Rectangle 23">
                  <a:extLst>
                    <a:ext uri="{FF2B5EF4-FFF2-40B4-BE49-F238E27FC236}">
                      <a16:creationId xmlns:a16="http://schemas.microsoft.com/office/drawing/2014/main" id="{AF94BCF9-7FD6-5847-BDC9-9471C0F6C3E3}"/>
                    </a:ext>
                  </a:extLst>
                </p:cNvPr>
                <p:cNvSpPr/>
                <p:nvPr/>
              </p:nvSpPr>
              <p:spPr>
                <a:xfrm>
                  <a:off x="5332203" y="3566496"/>
                  <a:ext cx="3077734" cy="669418"/>
                </a:xfrm>
                <a:prstGeom prst="rect">
                  <a:avLst/>
                </a:prstGeom>
              </p:spPr>
              <p:txBody>
                <a:bodyPr wrap="square">
                  <a:spAutoFit/>
                </a:bodyPr>
                <a:lstStyle/>
                <a:p>
                  <a:pPr algn="ctr"/>
                  <a:r>
                    <a:rPr lang="en-US" sz="3600" dirty="0">
                      <a:solidFill>
                        <a:srgbClr val="FF0000"/>
                      </a:solidFill>
                      <a:latin typeface="Roboto Light" panose="02000000000000000000" pitchFamily="2" charset="0"/>
                      <a:ea typeface="Roboto Light" panose="02000000000000000000" pitchFamily="2" charset="0"/>
                      <a:cs typeface="Open Sans Light" panose="020B0306030504020204" pitchFamily="34" charset="0"/>
                    </a:rPr>
                    <a:t>Stay</a:t>
                  </a:r>
                </a:p>
              </p:txBody>
            </p:sp>
          </p:grpSp>
        </p:grpSp>
      </p:grpSp>
      <p:pic>
        <p:nvPicPr>
          <p:cNvPr id="28" name="Picture 27">
            <a:extLst>
              <a:ext uri="{FF2B5EF4-FFF2-40B4-BE49-F238E27FC236}">
                <a16:creationId xmlns:a16="http://schemas.microsoft.com/office/drawing/2014/main" id="{34B6DCAD-A260-8744-A972-5E6669C3E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29" name="TextBox 28">
            <a:extLst>
              <a:ext uri="{FF2B5EF4-FFF2-40B4-BE49-F238E27FC236}">
                <a16:creationId xmlns:a16="http://schemas.microsoft.com/office/drawing/2014/main" id="{526B90C9-C1F0-1F49-9C19-8B95C768D0D7}"/>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
        <p:nvSpPr>
          <p:cNvPr id="30" name="Rectangle 29">
            <a:extLst>
              <a:ext uri="{FF2B5EF4-FFF2-40B4-BE49-F238E27FC236}">
                <a16:creationId xmlns:a16="http://schemas.microsoft.com/office/drawing/2014/main" id="{0D7647CD-3FF3-3843-8872-3EC4D7FEC11B}"/>
              </a:ext>
            </a:extLst>
          </p:cNvPr>
          <p:cNvSpPr/>
          <p:nvPr/>
        </p:nvSpPr>
        <p:spPr>
          <a:xfrm>
            <a:off x="1349374" y="1751455"/>
            <a:ext cx="7375525" cy="46307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Model: SVC(</a:t>
            </a:r>
            <a:r>
              <a:rPr lang="en-US" sz="1800" dirty="0"/>
              <a:t>{'C': 10.0, 'gamma': 0.01, kernel=‘</a:t>
            </a:r>
            <a:r>
              <a:rPr lang="en-US" sz="1800" dirty="0" err="1"/>
              <a:t>rbf</a:t>
            </a:r>
            <a:r>
              <a:rPr lang="en-US" sz="1800" dirty="0"/>
              <a:t>’ </a:t>
            </a:r>
            <a:r>
              <a:rPr lang="en-US" sz="1800" dirty="0" err="1"/>
              <a:t>class_weight</a:t>
            </a:r>
            <a:r>
              <a:rPr lang="en-US" sz="1800" dirty="0"/>
              <a:t>=‘balanced})</a:t>
            </a:r>
            <a:endPar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4" name="TextBox 3">
            <a:extLst>
              <a:ext uri="{FF2B5EF4-FFF2-40B4-BE49-F238E27FC236}">
                <a16:creationId xmlns:a16="http://schemas.microsoft.com/office/drawing/2014/main" id="{D3637918-A095-0C48-9428-CDCE45C46147}"/>
              </a:ext>
            </a:extLst>
          </p:cNvPr>
          <p:cNvSpPr txBox="1"/>
          <p:nvPr/>
        </p:nvSpPr>
        <p:spPr>
          <a:xfrm>
            <a:off x="11445390" y="2368116"/>
            <a:ext cx="3476336" cy="627223"/>
          </a:xfrm>
          <a:prstGeom prst="rect">
            <a:avLst/>
          </a:prstGeom>
          <a:solidFill>
            <a:srgbClr val="00B050"/>
          </a:solidFill>
          <a:ln w="12700">
            <a:solidFill>
              <a:schemeClr val="bg1"/>
            </a:solidFill>
          </a:ln>
        </p:spPr>
        <p:txBody>
          <a:bodyPr wrap="none" rtlCol="0">
            <a:spAutoFit/>
          </a:bodyPr>
          <a:lstStyle/>
          <a:p>
            <a:pPr algn="ctr"/>
            <a:r>
              <a:rPr lang="en-US" dirty="0"/>
              <a:t>SCORE IMPROVED</a:t>
            </a:r>
          </a:p>
        </p:txBody>
      </p:sp>
      <p:sp>
        <p:nvSpPr>
          <p:cNvPr id="34" name="TextBox 33">
            <a:extLst>
              <a:ext uri="{FF2B5EF4-FFF2-40B4-BE49-F238E27FC236}">
                <a16:creationId xmlns:a16="http://schemas.microsoft.com/office/drawing/2014/main" id="{9962DF34-FF56-1A42-8559-41F1E7AC8E74}"/>
              </a:ext>
            </a:extLst>
          </p:cNvPr>
          <p:cNvSpPr txBox="1"/>
          <p:nvPr/>
        </p:nvSpPr>
        <p:spPr>
          <a:xfrm>
            <a:off x="15438833" y="2420356"/>
            <a:ext cx="3614003" cy="627223"/>
          </a:xfrm>
          <a:prstGeom prst="rect">
            <a:avLst/>
          </a:prstGeom>
          <a:solidFill>
            <a:srgbClr val="FF0000"/>
          </a:solidFill>
          <a:ln w="12700">
            <a:solidFill>
              <a:schemeClr val="bg1"/>
            </a:solidFill>
          </a:ln>
        </p:spPr>
        <p:txBody>
          <a:bodyPr wrap="none" rtlCol="0">
            <a:spAutoFit/>
          </a:bodyPr>
          <a:lstStyle/>
          <a:p>
            <a:pPr algn="ctr"/>
            <a:r>
              <a:rPr lang="en-US" dirty="0"/>
              <a:t>SCORE DECREASED</a:t>
            </a:r>
          </a:p>
        </p:txBody>
      </p:sp>
    </p:spTree>
    <p:extLst>
      <p:ext uri="{BB962C8B-B14F-4D97-AF65-F5344CB8AC3E}">
        <p14:creationId xmlns:p14="http://schemas.microsoft.com/office/powerpoint/2010/main" val="4159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endParaRPr lang="en-US" dirty="0"/>
          </a:p>
        </p:txBody>
      </p:sp>
      <p:sp>
        <p:nvSpPr>
          <p:cNvPr id="3" name="Slide Number Placeholder 2"/>
          <p:cNvSpPr>
            <a:spLocks noGrp="1"/>
          </p:cNvSpPr>
          <p:nvPr>
            <p:ph type="sldNum" sz="quarter" idx="12"/>
          </p:nvPr>
        </p:nvSpPr>
        <p:spPr/>
        <p:txBody>
          <a:bodyPr/>
          <a:lstStyle/>
          <a:p>
            <a:fld id="{56DCFB14-7DA6-44D4-A265-5EB7147727CA}" type="slidenum">
              <a:rPr lang="en-US" smtClean="0"/>
              <a:t>17</a:t>
            </a:fld>
            <a:endParaRPr lang="en-US"/>
          </a:p>
        </p:txBody>
      </p:sp>
      <p:sp>
        <p:nvSpPr>
          <p:cNvPr id="7" name="TextBox 6"/>
          <p:cNvSpPr txBox="1"/>
          <p:nvPr/>
        </p:nvSpPr>
        <p:spPr>
          <a:xfrm>
            <a:off x="325582" y="2695594"/>
            <a:ext cx="10750438" cy="672485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400" b="1" dirty="0">
                <a:solidFill>
                  <a:schemeClr val="tx1">
                    <a:lumMod val="65000"/>
                    <a:lumOff val="35000"/>
                  </a:schemeClr>
                </a:solidFill>
                <a:latin typeface="Roboto" panose="02000000000000000000" pitchFamily="2" charset="0"/>
                <a:ea typeface="Roboto" panose="02000000000000000000" pitchFamily="2" charset="0"/>
              </a:rPr>
              <a:t>Stock Open (Before Tweet): $49.55</a:t>
            </a:r>
          </a:p>
          <a:p>
            <a:pPr marL="571500" indent="-571500">
              <a:lnSpc>
                <a:spcPct val="150000"/>
              </a:lnSpc>
              <a:buFont typeface="Arial" panose="020B0604020202020204" pitchFamily="34" charset="0"/>
              <a:buChar char="•"/>
            </a:pPr>
            <a:r>
              <a:rPr lang="en-US" sz="4400" b="1" dirty="0">
                <a:solidFill>
                  <a:schemeClr val="tx1">
                    <a:lumMod val="65000"/>
                    <a:lumOff val="35000"/>
                  </a:schemeClr>
                </a:solidFill>
                <a:latin typeface="Roboto" panose="02000000000000000000" pitchFamily="2" charset="0"/>
                <a:ea typeface="Roboto" panose="02000000000000000000" pitchFamily="2" charset="0"/>
              </a:rPr>
              <a:t>Model Predicts </a:t>
            </a:r>
            <a:r>
              <a:rPr lang="en-US" sz="4400" b="1" dirty="0">
                <a:solidFill>
                  <a:srgbClr val="00B050"/>
                </a:solidFill>
                <a:latin typeface="Roboto" panose="02000000000000000000" pitchFamily="2" charset="0"/>
                <a:ea typeface="Roboto" panose="02000000000000000000" pitchFamily="2" charset="0"/>
              </a:rPr>
              <a:t>MOVE</a:t>
            </a:r>
            <a:r>
              <a:rPr lang="en-US" sz="4400" b="1" dirty="0">
                <a:solidFill>
                  <a:schemeClr val="tx1">
                    <a:lumMod val="65000"/>
                    <a:lumOff val="35000"/>
                  </a:schemeClr>
                </a:solidFill>
                <a:latin typeface="Roboto" panose="02000000000000000000" pitchFamily="2" charset="0"/>
                <a:ea typeface="Roboto" panose="02000000000000000000" pitchFamily="2" charset="0"/>
              </a:rPr>
              <a:t> with 64.47% Certainty</a:t>
            </a:r>
          </a:p>
          <a:p>
            <a:pPr marL="571500" indent="-571500">
              <a:lnSpc>
                <a:spcPct val="150000"/>
              </a:lnSpc>
              <a:buFont typeface="Arial" panose="020B0604020202020204" pitchFamily="34" charset="0"/>
              <a:buChar char="•"/>
            </a:pPr>
            <a:r>
              <a:rPr lang="en-US" sz="5400" b="1" dirty="0">
                <a:solidFill>
                  <a:schemeClr val="tx1">
                    <a:lumMod val="65000"/>
                    <a:lumOff val="35000"/>
                  </a:schemeClr>
                </a:solidFill>
                <a:latin typeface="Roboto" panose="02000000000000000000" pitchFamily="2" charset="0"/>
                <a:ea typeface="Roboto" panose="02000000000000000000" pitchFamily="2" charset="0"/>
              </a:rPr>
              <a:t>Stock Close (After Tweet): $40.69</a:t>
            </a:r>
          </a:p>
          <a:p>
            <a:pPr marL="571500" indent="-571500">
              <a:lnSpc>
                <a:spcPct val="150000"/>
              </a:lnSpc>
              <a:buFont typeface="Arial" panose="020B0604020202020204" pitchFamily="34" charset="0"/>
              <a:buChar char="•"/>
            </a:pPr>
            <a:r>
              <a:rPr lang="en-US" sz="5400" b="1" dirty="0">
                <a:solidFill>
                  <a:schemeClr val="tx1">
                    <a:lumMod val="65000"/>
                    <a:lumOff val="35000"/>
                  </a:schemeClr>
                </a:solidFill>
                <a:latin typeface="Roboto" panose="02000000000000000000" pitchFamily="2" charset="0"/>
                <a:ea typeface="Roboto" panose="02000000000000000000" pitchFamily="2" charset="0"/>
              </a:rPr>
              <a:t>Return -17%</a:t>
            </a:r>
          </a:p>
        </p:txBody>
      </p:sp>
      <p:cxnSp>
        <p:nvCxnSpPr>
          <p:cNvPr id="9" name="Straight Connector 8"/>
          <p:cNvCxnSpPr>
            <a:cxnSpLocks/>
          </p:cNvCxnSpPr>
          <p:nvPr/>
        </p:nvCxnSpPr>
        <p:spPr>
          <a:xfrm>
            <a:off x="1098165" y="2695594"/>
            <a:ext cx="831926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46429" y="9650911"/>
            <a:ext cx="9424232" cy="1305165"/>
          </a:xfrm>
          <a:prstGeom prst="rect">
            <a:avLst/>
          </a:prstGeom>
        </p:spPr>
        <p:txBody>
          <a:bodyPr wrap="square">
            <a:spAutoFit/>
          </a:bodyPr>
          <a:lstStyle/>
          <a:p>
            <a:pPr>
              <a:lnSpc>
                <a:spcPct val="150000"/>
              </a:lnSpc>
            </a:pPr>
            <a:r>
              <a:rPr lang="en-US" sz="2800" i="1"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”Virgin Galactic falls 17% after it gets set to sell $500 million in stock following Branson’s successful flight."</a:t>
            </a:r>
          </a:p>
        </p:txBody>
      </p:sp>
      <p:pic>
        <p:nvPicPr>
          <p:cNvPr id="17" name="Picture 16">
            <a:extLst>
              <a:ext uri="{FF2B5EF4-FFF2-40B4-BE49-F238E27FC236}">
                <a16:creationId xmlns:a16="http://schemas.microsoft.com/office/drawing/2014/main" id="{5AE0E122-35FC-8448-9729-ACF5D052C072}"/>
              </a:ext>
            </a:extLst>
          </p:cNvPr>
          <p:cNvPicPr>
            <a:picLocks noChangeAspect="1"/>
          </p:cNvPicPr>
          <p:nvPr/>
        </p:nvPicPr>
        <p:blipFill>
          <a:blip r:embed="rId2"/>
          <a:stretch>
            <a:fillRect/>
          </a:stretch>
        </p:blipFill>
        <p:spPr>
          <a:xfrm>
            <a:off x="11323887" y="0"/>
            <a:ext cx="11481256" cy="12801600"/>
          </a:xfrm>
          <a:prstGeom prst="rect">
            <a:avLst/>
          </a:prstGeom>
        </p:spPr>
      </p:pic>
      <p:sp>
        <p:nvSpPr>
          <p:cNvPr id="40" name="TextBox 39">
            <a:extLst>
              <a:ext uri="{FF2B5EF4-FFF2-40B4-BE49-F238E27FC236}">
                <a16:creationId xmlns:a16="http://schemas.microsoft.com/office/drawing/2014/main" id="{FEBC3473-9AF2-4E4D-B90A-16C4732B38C6}"/>
              </a:ext>
            </a:extLst>
          </p:cNvPr>
          <p:cNvSpPr txBox="1"/>
          <p:nvPr/>
        </p:nvSpPr>
        <p:spPr>
          <a:xfrm>
            <a:off x="-239913" y="123174"/>
            <a:ext cx="11389126" cy="2229585"/>
          </a:xfrm>
          <a:prstGeom prst="rect">
            <a:avLst/>
          </a:prstGeom>
          <a:noFill/>
        </p:spPr>
        <p:txBody>
          <a:bodyPr wrap="square" rtlCol="0">
            <a:spAutoFit/>
          </a:bodyPr>
          <a:lstStyle/>
          <a:p>
            <a:pPr algn="r">
              <a:lnSpc>
                <a:spcPct val="150000"/>
              </a:lnSpc>
            </a:pPr>
            <a:r>
              <a:rPr lang="en-US" sz="4000" b="1" dirty="0">
                <a:solidFill>
                  <a:schemeClr val="tx1">
                    <a:lumMod val="65000"/>
                    <a:lumOff val="35000"/>
                  </a:schemeClr>
                </a:solidFill>
                <a:latin typeface="Roboto" panose="02000000000000000000" pitchFamily="2" charset="0"/>
                <a:ea typeface="Roboto" panose="02000000000000000000" pitchFamily="2" charset="0"/>
              </a:rPr>
              <a:t>@</a:t>
            </a:r>
            <a:r>
              <a:rPr lang="en-US" sz="4000" b="1" dirty="0" err="1">
                <a:solidFill>
                  <a:schemeClr val="tx1">
                    <a:lumMod val="65000"/>
                    <a:lumOff val="35000"/>
                  </a:schemeClr>
                </a:solidFill>
                <a:latin typeface="Roboto" panose="02000000000000000000" pitchFamily="2" charset="0"/>
                <a:ea typeface="Roboto" panose="02000000000000000000" pitchFamily="2" charset="0"/>
              </a:rPr>
              <a:t>richardbranson</a:t>
            </a:r>
            <a:r>
              <a:rPr lang="en-US" sz="4000" b="1" dirty="0">
                <a:solidFill>
                  <a:schemeClr val="tx1">
                    <a:lumMod val="65000"/>
                    <a:lumOff val="35000"/>
                  </a:schemeClr>
                </a:solidFill>
                <a:latin typeface="Roboto" panose="02000000000000000000" pitchFamily="2" charset="0"/>
                <a:ea typeface="Roboto" panose="02000000000000000000" pitchFamily="2" charset="0"/>
              </a:rPr>
              <a:t> Posts Before Market Close </a:t>
            </a:r>
          </a:p>
          <a:p>
            <a:pPr algn="r">
              <a:lnSpc>
                <a:spcPct val="150000"/>
              </a:lnSpc>
            </a:pPr>
            <a:r>
              <a:rPr lang="en-US" sz="6000" b="1" dirty="0">
                <a:solidFill>
                  <a:schemeClr val="accent1"/>
                </a:solidFill>
                <a:latin typeface="Roboto" panose="02000000000000000000" pitchFamily="2" charset="0"/>
                <a:ea typeface="Roboto" panose="02000000000000000000" pitchFamily="2" charset="0"/>
              </a:rPr>
              <a:t>July 12</a:t>
            </a:r>
            <a:r>
              <a:rPr lang="en-US" sz="6000" b="1" baseline="30000" dirty="0">
                <a:solidFill>
                  <a:schemeClr val="accent1"/>
                </a:solidFill>
                <a:latin typeface="Roboto" panose="02000000000000000000" pitchFamily="2" charset="0"/>
                <a:ea typeface="Roboto" panose="02000000000000000000" pitchFamily="2" charset="0"/>
              </a:rPr>
              <a:t>th</a:t>
            </a:r>
            <a:r>
              <a:rPr lang="en-US" sz="6000" b="1" dirty="0">
                <a:solidFill>
                  <a:schemeClr val="accent1"/>
                </a:solidFill>
                <a:latin typeface="Roboto" panose="02000000000000000000" pitchFamily="2" charset="0"/>
                <a:ea typeface="Roboto" panose="02000000000000000000" pitchFamily="2" charset="0"/>
              </a:rPr>
              <a:t>, 2021</a:t>
            </a:r>
          </a:p>
        </p:txBody>
      </p:sp>
      <p:pic>
        <p:nvPicPr>
          <p:cNvPr id="43" name="Picture 42">
            <a:extLst>
              <a:ext uri="{FF2B5EF4-FFF2-40B4-BE49-F238E27FC236}">
                <a16:creationId xmlns:a16="http://schemas.microsoft.com/office/drawing/2014/main" id="{CEF0732F-430B-5045-BD28-8001A4F5F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44" name="TextBox 43">
            <a:extLst>
              <a:ext uri="{FF2B5EF4-FFF2-40B4-BE49-F238E27FC236}">
                <a16:creationId xmlns:a16="http://schemas.microsoft.com/office/drawing/2014/main" id="{4A382A58-25E1-C54B-AE5C-FEE603B7F3B3}"/>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274017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AA93337-3232-274F-80DA-6DD22A50FD0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357" r="5357"/>
          <a:stretch>
            <a:fillRect/>
          </a:stretch>
        </p:blipFill>
        <p:spPr>
          <a:xfrm>
            <a:off x="2007493" y="450668"/>
            <a:ext cx="10450286" cy="11704321"/>
          </a:xfrm>
          <a:solidFill>
            <a:schemeClr val="bg2">
              <a:lumMod val="90000"/>
              <a:lumOff val="10000"/>
            </a:schemeClr>
          </a:solidFill>
          <a:effectLst>
            <a:softEdge rad="508000"/>
          </a:effectLst>
        </p:spPr>
      </p:pic>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18</a:t>
            </a:fld>
            <a:endParaRPr lang="en-US"/>
          </a:p>
        </p:txBody>
      </p:sp>
      <p:sp>
        <p:nvSpPr>
          <p:cNvPr id="7" name="Rectangle 6"/>
          <p:cNvSpPr/>
          <p:nvPr/>
        </p:nvSpPr>
        <p:spPr>
          <a:xfrm>
            <a:off x="12976842" y="1938630"/>
            <a:ext cx="9425957" cy="7294305"/>
          </a:xfrm>
          <a:prstGeom prst="rect">
            <a:avLst/>
          </a:prstGeom>
        </p:spPr>
        <p:txBody>
          <a:bodyPr wrap="square">
            <a:spAutoFit/>
          </a:bodyPr>
          <a:lstStyle/>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 Company’s Stock Movements Can Be Reasonably Predicted Using Their Executive’s Tweets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Predictive Power is Heavily Reliant on the Individual Tweeting</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Can be used as a Tool for Investors to Forecast Stock Movement and Aid in Due Diligence for Investment Strategies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12976843" y="372072"/>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Conclusions</a:t>
            </a:r>
          </a:p>
        </p:txBody>
      </p:sp>
    </p:spTree>
    <p:extLst>
      <p:ext uri="{BB962C8B-B14F-4D97-AF65-F5344CB8AC3E}">
        <p14:creationId xmlns:p14="http://schemas.microsoft.com/office/powerpoint/2010/main" val="68887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0AA93337-3232-274F-80DA-6DD22A50FD0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357" r="5357"/>
          <a:stretch>
            <a:fillRect/>
          </a:stretch>
        </p:blipFill>
        <p:spPr>
          <a:xfrm>
            <a:off x="2007493" y="450668"/>
            <a:ext cx="10450286" cy="11704321"/>
          </a:xfrm>
          <a:solidFill>
            <a:schemeClr val="bg2">
              <a:lumMod val="90000"/>
              <a:lumOff val="10000"/>
            </a:schemeClr>
          </a:solidFill>
          <a:effectLst>
            <a:softEdge rad="508000"/>
          </a:effectLst>
        </p:spPr>
      </p:pic>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19</a:t>
            </a:fld>
            <a:endParaRPr lang="en-US"/>
          </a:p>
        </p:txBody>
      </p:sp>
      <p:sp>
        <p:nvSpPr>
          <p:cNvPr id="7" name="Rectangle 6"/>
          <p:cNvSpPr/>
          <p:nvPr/>
        </p:nvSpPr>
        <p:spPr>
          <a:xfrm>
            <a:off x="12976842" y="1938630"/>
            <a:ext cx="9425957" cy="5078313"/>
          </a:xfrm>
          <a:prstGeom prst="rect">
            <a:avLst/>
          </a:prstGeom>
        </p:spPr>
        <p:txBody>
          <a:bodyPr wrap="square">
            <a:spAutoFit/>
          </a:bodyPr>
          <a:lstStyle/>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Predict Positive and Negative Stock Movements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Use Word Embedding to Better Capture Text Information</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571500" indent="-571500">
              <a:buFont typeface="Arial" panose="020B0604020202020204" pitchFamily="34" charset="0"/>
              <a:buChar char="•"/>
            </a:pPr>
            <a:r>
              <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Scale the Model to Capture More Twitter Data and Do Real-Time Analysis</a:t>
            </a:r>
          </a:p>
          <a:p>
            <a:pPr marL="571500" indent="-571500">
              <a:buFont typeface="Arial" panose="020B0604020202020204" pitchFamily="34" charset="0"/>
              <a:buChar char="•"/>
            </a:pPr>
            <a:endParaRPr lang="en-US" sz="36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12976843" y="372072"/>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Future Work</a:t>
            </a:r>
          </a:p>
        </p:txBody>
      </p:sp>
    </p:spTree>
    <p:extLst>
      <p:ext uri="{BB962C8B-B14F-4D97-AF65-F5344CB8AC3E}">
        <p14:creationId xmlns:p14="http://schemas.microsoft.com/office/powerpoint/2010/main" val="142630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endParaRPr lang="en-US" dirty="0"/>
          </a:p>
        </p:txBody>
      </p:sp>
      <p:sp>
        <p:nvSpPr>
          <p:cNvPr id="3" name="Slide Number Placeholder 2"/>
          <p:cNvSpPr>
            <a:spLocks noGrp="1"/>
          </p:cNvSpPr>
          <p:nvPr>
            <p:ph type="sldNum" sz="quarter" idx="12"/>
          </p:nvPr>
        </p:nvSpPr>
        <p:spPr/>
        <p:txBody>
          <a:bodyPr/>
          <a:lstStyle/>
          <a:p>
            <a:fld id="{56DCFB14-7DA6-44D4-A265-5EB7147727CA}" type="slidenum">
              <a:rPr lang="en-US" smtClean="0"/>
              <a:t>2</a:t>
            </a:fld>
            <a:endParaRPr lang="en-US" dirty="0"/>
          </a:p>
        </p:txBody>
      </p:sp>
      <p:sp>
        <p:nvSpPr>
          <p:cNvPr id="6" name="Rectangle 5"/>
          <p:cNvSpPr/>
          <p:nvPr/>
        </p:nvSpPr>
        <p:spPr>
          <a:xfrm>
            <a:off x="14083531" y="6610108"/>
            <a:ext cx="7404870" cy="2539606"/>
          </a:xfrm>
          <a:prstGeom prst="rect">
            <a:avLst/>
          </a:prstGeom>
        </p:spPr>
        <p:txBody>
          <a:bodyPr wrap="square">
            <a:spAutoFit/>
          </a:bodyPr>
          <a:lstStyle/>
          <a:p>
            <a:pPr>
              <a:lnSpc>
                <a:spcPct val="150000"/>
              </a:lnSpc>
            </a:pPr>
            <a:r>
              <a:rPr lang="en-US" sz="1800" i="1" dirty="0">
                <a:latin typeface="OpenSans" panose="020B0606030504020204" pitchFamily="34" charset="0"/>
              </a:rPr>
              <a:t>Taking a bird's eye view of the entire situation, one cannot help but speculate that Tesla's C.E.O himself has pushed his company's share price down, after posting a flurry of tweets that shared controversial views on the current lockdowns in place inside the United States</a:t>
            </a:r>
            <a:r>
              <a:rPr lang="en-US" sz="1800" dirty="0">
                <a:latin typeface="OpenSans" panose="020B0606030504020204" pitchFamily="34" charset="0"/>
              </a:rPr>
              <a:t>. </a:t>
            </a:r>
          </a:p>
          <a:p>
            <a:pPr>
              <a:lnSpc>
                <a:spcPct val="150000"/>
              </a:lnSpc>
            </a:pPr>
            <a:r>
              <a:rPr lang="en-US" sz="1800" dirty="0">
                <a:latin typeface="OpenSans" panose="020B0606030504020204" pitchFamily="34" charset="0"/>
              </a:rPr>
              <a:t>		– </a:t>
            </a:r>
            <a:r>
              <a:rPr lang="en-US" sz="1800" dirty="0">
                <a:latin typeface="OpenSans" panose="020B0606030504020204" pitchFamily="34" charset="0"/>
                <a:hlinkClick r:id="rId3"/>
              </a:rPr>
              <a:t>Ramish Zafar for WCCFtech</a:t>
            </a:r>
            <a:endParaRPr lang="en-US" sz="1800" dirty="0">
              <a:latin typeface="Roboto Light" panose="02000000000000000000" pitchFamily="2" charset="0"/>
              <a:ea typeface="Roboto Light" panose="02000000000000000000" pitchFamily="2" charset="0"/>
              <a:cs typeface="Open Sans Light" panose="020B0306030504020204" pitchFamily="34" charset="0"/>
            </a:endParaRPr>
          </a:p>
        </p:txBody>
      </p:sp>
      <p:sp>
        <p:nvSpPr>
          <p:cNvPr id="7" name="TextBox 6"/>
          <p:cNvSpPr txBox="1"/>
          <p:nvPr/>
        </p:nvSpPr>
        <p:spPr>
          <a:xfrm>
            <a:off x="4874118" y="902717"/>
            <a:ext cx="7404870" cy="982513"/>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too high </a:t>
            </a:r>
            <a:r>
              <a:rPr lang="en-US" sz="4400" b="1" dirty="0" err="1">
                <a:solidFill>
                  <a:schemeClr val="tx1">
                    <a:lumMod val="65000"/>
                    <a:lumOff val="35000"/>
                  </a:schemeClr>
                </a:solidFill>
                <a:latin typeface="Roboto" panose="02000000000000000000" pitchFamily="2" charset="0"/>
                <a:ea typeface="Roboto" panose="02000000000000000000" pitchFamily="2" charset="0"/>
              </a:rPr>
              <a:t>imo</a:t>
            </a:r>
            <a:r>
              <a:rPr lang="en-US" sz="4400" b="1" dirty="0">
                <a:solidFill>
                  <a:schemeClr val="tx1">
                    <a:lumMod val="65000"/>
                    <a:lumOff val="35000"/>
                  </a:schemeClr>
                </a:solidFill>
                <a:latin typeface="Roboto" panose="02000000000000000000" pitchFamily="2" charset="0"/>
                <a:ea typeface="Roboto" panose="02000000000000000000" pitchFamily="2" charset="0"/>
              </a:rPr>
              <a:t>…</a:t>
            </a:r>
          </a:p>
        </p:txBody>
      </p:sp>
      <p:sp>
        <p:nvSpPr>
          <p:cNvPr id="8" name="Rectangle 7"/>
          <p:cNvSpPr/>
          <p:nvPr/>
        </p:nvSpPr>
        <p:spPr>
          <a:xfrm>
            <a:off x="14083531" y="2353837"/>
            <a:ext cx="7404870" cy="2767745"/>
          </a:xfrm>
          <a:prstGeom prst="rect">
            <a:avLst/>
          </a:prstGeom>
        </p:spPr>
        <p:txBody>
          <a:bodyPr wrap="square">
            <a:spAutoFit/>
          </a:bodyPr>
          <a:lstStyle/>
          <a:p>
            <a:r>
              <a:rPr lang="en-US" sz="3477" dirty="0"/>
              <a:t>Shares of Tesla dropped as much as 12% Friday before closing down 10.3% after CEO Elon Musk tweeted that the company’s shares are priced “too high.”</a:t>
            </a:r>
          </a:p>
          <a:p>
            <a:r>
              <a:rPr lang="en-US" sz="3477" dirty="0"/>
              <a:t> 			- CNBC</a:t>
            </a:r>
          </a:p>
        </p:txBody>
      </p:sp>
      <p:cxnSp>
        <p:nvCxnSpPr>
          <p:cNvPr id="9" name="Straight Connector 8"/>
          <p:cNvCxnSpPr/>
          <p:nvPr/>
        </p:nvCxnSpPr>
        <p:spPr>
          <a:xfrm>
            <a:off x="14200264" y="6400800"/>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381500" y="5067300"/>
            <a:ext cx="2667000" cy="2667000"/>
            <a:chOff x="10096500" y="5067300"/>
            <a:chExt cx="2667000" cy="2667000"/>
          </a:xfrm>
          <a:solidFill>
            <a:schemeClr val="tx2"/>
          </a:solidFill>
        </p:grpSpPr>
        <p:sp>
          <p:nvSpPr>
            <p:cNvPr id="12" name="Freeform 6"/>
            <p:cNvSpPr>
              <a:spLocks noEditPoints="1"/>
            </p:cNvSpPr>
            <p:nvPr/>
          </p:nvSpPr>
          <p:spPr bwMode="auto">
            <a:xfrm>
              <a:off x="10652125" y="5567363"/>
              <a:ext cx="517525" cy="639763"/>
            </a:xfrm>
            <a:custGeom>
              <a:avLst/>
              <a:gdLst>
                <a:gd name="T0" fmla="*/ 135 w 651"/>
                <a:gd name="T1" fmla="*/ 685 h 807"/>
                <a:gd name="T2" fmla="*/ 376 w 651"/>
                <a:gd name="T3" fmla="*/ 684 h 807"/>
                <a:gd name="T4" fmla="*/ 433 w 651"/>
                <a:gd name="T5" fmla="*/ 672 h 807"/>
                <a:gd name="T6" fmla="*/ 476 w 651"/>
                <a:gd name="T7" fmla="*/ 648 h 807"/>
                <a:gd name="T8" fmla="*/ 502 w 651"/>
                <a:gd name="T9" fmla="*/ 613 h 807"/>
                <a:gd name="T10" fmla="*/ 512 w 651"/>
                <a:gd name="T11" fmla="*/ 568 h 807"/>
                <a:gd name="T12" fmla="*/ 502 w 651"/>
                <a:gd name="T13" fmla="*/ 525 h 807"/>
                <a:gd name="T14" fmla="*/ 476 w 651"/>
                <a:gd name="T15" fmla="*/ 491 h 807"/>
                <a:gd name="T16" fmla="*/ 433 w 651"/>
                <a:gd name="T17" fmla="*/ 468 h 807"/>
                <a:gd name="T18" fmla="*/ 376 w 651"/>
                <a:gd name="T19" fmla="*/ 455 h 807"/>
                <a:gd name="T20" fmla="*/ 135 w 651"/>
                <a:gd name="T21" fmla="*/ 454 h 807"/>
                <a:gd name="T22" fmla="*/ 135 w 651"/>
                <a:gd name="T23" fmla="*/ 334 h 807"/>
                <a:gd name="T24" fmla="*/ 373 w 651"/>
                <a:gd name="T25" fmla="*/ 332 h 807"/>
                <a:gd name="T26" fmla="*/ 424 w 651"/>
                <a:gd name="T27" fmla="*/ 318 h 807"/>
                <a:gd name="T28" fmla="*/ 460 w 651"/>
                <a:gd name="T29" fmla="*/ 290 h 807"/>
                <a:gd name="T30" fmla="*/ 478 w 651"/>
                <a:gd name="T31" fmla="*/ 250 h 807"/>
                <a:gd name="T32" fmla="*/ 478 w 651"/>
                <a:gd name="T33" fmla="*/ 202 h 807"/>
                <a:gd name="T34" fmla="*/ 460 w 651"/>
                <a:gd name="T35" fmla="*/ 163 h 807"/>
                <a:gd name="T36" fmla="*/ 424 w 651"/>
                <a:gd name="T37" fmla="*/ 137 h 807"/>
                <a:gd name="T38" fmla="*/ 373 w 651"/>
                <a:gd name="T39" fmla="*/ 122 h 807"/>
                <a:gd name="T40" fmla="*/ 135 w 651"/>
                <a:gd name="T41" fmla="*/ 121 h 807"/>
                <a:gd name="T42" fmla="*/ 350 w 651"/>
                <a:gd name="T43" fmla="*/ 0 h 807"/>
                <a:gd name="T44" fmla="*/ 434 w 651"/>
                <a:gd name="T45" fmla="*/ 7 h 807"/>
                <a:gd name="T46" fmla="*/ 505 w 651"/>
                <a:gd name="T47" fmla="*/ 29 h 807"/>
                <a:gd name="T48" fmla="*/ 560 w 651"/>
                <a:gd name="T49" fmla="*/ 63 h 807"/>
                <a:gd name="T50" fmla="*/ 598 w 651"/>
                <a:gd name="T51" fmla="*/ 110 h 807"/>
                <a:gd name="T52" fmla="*/ 618 w 651"/>
                <a:gd name="T53" fmla="*/ 168 h 807"/>
                <a:gd name="T54" fmla="*/ 618 w 651"/>
                <a:gd name="T55" fmla="*/ 234 h 807"/>
                <a:gd name="T56" fmla="*/ 598 w 651"/>
                <a:gd name="T57" fmla="*/ 293 h 807"/>
                <a:gd name="T58" fmla="*/ 562 w 651"/>
                <a:gd name="T59" fmla="*/ 339 h 807"/>
                <a:gd name="T60" fmla="*/ 510 w 651"/>
                <a:gd name="T61" fmla="*/ 372 h 807"/>
                <a:gd name="T62" fmla="*/ 513 w 651"/>
                <a:gd name="T63" fmla="*/ 389 h 807"/>
                <a:gd name="T64" fmla="*/ 572 w 651"/>
                <a:gd name="T65" fmla="*/ 419 h 807"/>
                <a:gd name="T66" fmla="*/ 614 w 651"/>
                <a:gd name="T67" fmla="*/ 461 h 807"/>
                <a:gd name="T68" fmla="*/ 642 w 651"/>
                <a:gd name="T69" fmla="*/ 519 h 807"/>
                <a:gd name="T70" fmla="*/ 651 w 651"/>
                <a:gd name="T71" fmla="*/ 586 h 807"/>
                <a:gd name="T72" fmla="*/ 642 w 651"/>
                <a:gd name="T73" fmla="*/ 650 h 807"/>
                <a:gd name="T74" fmla="*/ 616 w 651"/>
                <a:gd name="T75" fmla="*/ 704 h 807"/>
                <a:gd name="T76" fmla="*/ 573 w 651"/>
                <a:gd name="T77" fmla="*/ 748 h 807"/>
                <a:gd name="T78" fmla="*/ 515 w 651"/>
                <a:gd name="T79" fmla="*/ 780 h 807"/>
                <a:gd name="T80" fmla="*/ 442 w 651"/>
                <a:gd name="T81" fmla="*/ 800 h 807"/>
                <a:gd name="T82" fmla="*/ 358 w 651"/>
                <a:gd name="T83" fmla="*/ 807 h 807"/>
                <a:gd name="T84" fmla="*/ 0 w 651"/>
                <a:gd name="T8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1" h="807">
                  <a:moveTo>
                    <a:pt x="135" y="454"/>
                  </a:moveTo>
                  <a:lnTo>
                    <a:pt x="135" y="685"/>
                  </a:lnTo>
                  <a:lnTo>
                    <a:pt x="343" y="685"/>
                  </a:lnTo>
                  <a:lnTo>
                    <a:pt x="376" y="684"/>
                  </a:lnTo>
                  <a:lnTo>
                    <a:pt x="407" y="679"/>
                  </a:lnTo>
                  <a:lnTo>
                    <a:pt x="433" y="672"/>
                  </a:lnTo>
                  <a:lnTo>
                    <a:pt x="457" y="662"/>
                  </a:lnTo>
                  <a:lnTo>
                    <a:pt x="476" y="648"/>
                  </a:lnTo>
                  <a:lnTo>
                    <a:pt x="491" y="633"/>
                  </a:lnTo>
                  <a:lnTo>
                    <a:pt x="502" y="613"/>
                  </a:lnTo>
                  <a:lnTo>
                    <a:pt x="510" y="592"/>
                  </a:lnTo>
                  <a:lnTo>
                    <a:pt x="512" y="568"/>
                  </a:lnTo>
                  <a:lnTo>
                    <a:pt x="510" y="545"/>
                  </a:lnTo>
                  <a:lnTo>
                    <a:pt x="502" y="525"/>
                  </a:lnTo>
                  <a:lnTo>
                    <a:pt x="491" y="506"/>
                  </a:lnTo>
                  <a:lnTo>
                    <a:pt x="476" y="491"/>
                  </a:lnTo>
                  <a:lnTo>
                    <a:pt x="457" y="478"/>
                  </a:lnTo>
                  <a:lnTo>
                    <a:pt x="433" y="468"/>
                  </a:lnTo>
                  <a:lnTo>
                    <a:pt x="407" y="460"/>
                  </a:lnTo>
                  <a:lnTo>
                    <a:pt x="376" y="455"/>
                  </a:lnTo>
                  <a:lnTo>
                    <a:pt x="343" y="454"/>
                  </a:lnTo>
                  <a:lnTo>
                    <a:pt x="135" y="454"/>
                  </a:lnTo>
                  <a:close/>
                  <a:moveTo>
                    <a:pt x="135" y="121"/>
                  </a:moveTo>
                  <a:lnTo>
                    <a:pt x="135" y="334"/>
                  </a:lnTo>
                  <a:lnTo>
                    <a:pt x="343" y="334"/>
                  </a:lnTo>
                  <a:lnTo>
                    <a:pt x="373" y="332"/>
                  </a:lnTo>
                  <a:lnTo>
                    <a:pt x="401" y="327"/>
                  </a:lnTo>
                  <a:lnTo>
                    <a:pt x="424" y="318"/>
                  </a:lnTo>
                  <a:lnTo>
                    <a:pt x="444" y="306"/>
                  </a:lnTo>
                  <a:lnTo>
                    <a:pt x="460" y="290"/>
                  </a:lnTo>
                  <a:lnTo>
                    <a:pt x="471" y="271"/>
                  </a:lnTo>
                  <a:lnTo>
                    <a:pt x="478" y="250"/>
                  </a:lnTo>
                  <a:lnTo>
                    <a:pt x="481" y="226"/>
                  </a:lnTo>
                  <a:lnTo>
                    <a:pt x="478" y="202"/>
                  </a:lnTo>
                  <a:lnTo>
                    <a:pt x="471" y="180"/>
                  </a:lnTo>
                  <a:lnTo>
                    <a:pt x="460" y="163"/>
                  </a:lnTo>
                  <a:lnTo>
                    <a:pt x="444" y="148"/>
                  </a:lnTo>
                  <a:lnTo>
                    <a:pt x="424" y="137"/>
                  </a:lnTo>
                  <a:lnTo>
                    <a:pt x="401" y="128"/>
                  </a:lnTo>
                  <a:lnTo>
                    <a:pt x="373" y="122"/>
                  </a:lnTo>
                  <a:lnTo>
                    <a:pt x="343" y="121"/>
                  </a:lnTo>
                  <a:lnTo>
                    <a:pt x="135" y="121"/>
                  </a:lnTo>
                  <a:close/>
                  <a:moveTo>
                    <a:pt x="0" y="0"/>
                  </a:moveTo>
                  <a:lnTo>
                    <a:pt x="350" y="0"/>
                  </a:lnTo>
                  <a:lnTo>
                    <a:pt x="394" y="2"/>
                  </a:lnTo>
                  <a:lnTo>
                    <a:pt x="434" y="7"/>
                  </a:lnTo>
                  <a:lnTo>
                    <a:pt x="471" y="17"/>
                  </a:lnTo>
                  <a:lnTo>
                    <a:pt x="505" y="29"/>
                  </a:lnTo>
                  <a:lnTo>
                    <a:pt x="534" y="45"/>
                  </a:lnTo>
                  <a:lnTo>
                    <a:pt x="560" y="63"/>
                  </a:lnTo>
                  <a:lnTo>
                    <a:pt x="581" y="86"/>
                  </a:lnTo>
                  <a:lnTo>
                    <a:pt x="598" y="110"/>
                  </a:lnTo>
                  <a:lnTo>
                    <a:pt x="610" y="139"/>
                  </a:lnTo>
                  <a:lnTo>
                    <a:pt x="618" y="168"/>
                  </a:lnTo>
                  <a:lnTo>
                    <a:pt x="621" y="202"/>
                  </a:lnTo>
                  <a:lnTo>
                    <a:pt x="618" y="234"/>
                  </a:lnTo>
                  <a:lnTo>
                    <a:pt x="610" y="265"/>
                  </a:lnTo>
                  <a:lnTo>
                    <a:pt x="598" y="293"/>
                  </a:lnTo>
                  <a:lnTo>
                    <a:pt x="582" y="318"/>
                  </a:lnTo>
                  <a:lnTo>
                    <a:pt x="562" y="339"/>
                  </a:lnTo>
                  <a:lnTo>
                    <a:pt x="538" y="358"/>
                  </a:lnTo>
                  <a:lnTo>
                    <a:pt x="510" y="372"/>
                  </a:lnTo>
                  <a:lnTo>
                    <a:pt x="478" y="381"/>
                  </a:lnTo>
                  <a:lnTo>
                    <a:pt x="513" y="389"/>
                  </a:lnTo>
                  <a:lnTo>
                    <a:pt x="544" y="402"/>
                  </a:lnTo>
                  <a:lnTo>
                    <a:pt x="572" y="419"/>
                  </a:lnTo>
                  <a:lnTo>
                    <a:pt x="595" y="438"/>
                  </a:lnTo>
                  <a:lnTo>
                    <a:pt x="614" y="461"/>
                  </a:lnTo>
                  <a:lnTo>
                    <a:pt x="631" y="488"/>
                  </a:lnTo>
                  <a:lnTo>
                    <a:pt x="642" y="519"/>
                  </a:lnTo>
                  <a:lnTo>
                    <a:pt x="649" y="550"/>
                  </a:lnTo>
                  <a:lnTo>
                    <a:pt x="651" y="586"/>
                  </a:lnTo>
                  <a:lnTo>
                    <a:pt x="649" y="618"/>
                  </a:lnTo>
                  <a:lnTo>
                    <a:pt x="642" y="650"/>
                  </a:lnTo>
                  <a:lnTo>
                    <a:pt x="631" y="678"/>
                  </a:lnTo>
                  <a:lnTo>
                    <a:pt x="616" y="704"/>
                  </a:lnTo>
                  <a:lnTo>
                    <a:pt x="596" y="727"/>
                  </a:lnTo>
                  <a:lnTo>
                    <a:pt x="573" y="748"/>
                  </a:lnTo>
                  <a:lnTo>
                    <a:pt x="545" y="765"/>
                  </a:lnTo>
                  <a:lnTo>
                    <a:pt x="515" y="780"/>
                  </a:lnTo>
                  <a:lnTo>
                    <a:pt x="480" y="791"/>
                  </a:lnTo>
                  <a:lnTo>
                    <a:pt x="442" y="800"/>
                  </a:lnTo>
                  <a:lnTo>
                    <a:pt x="402" y="805"/>
                  </a:lnTo>
                  <a:lnTo>
                    <a:pt x="358" y="807"/>
                  </a:lnTo>
                  <a:lnTo>
                    <a:pt x="0" y="807"/>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3" name="Freeform 7"/>
            <p:cNvSpPr>
              <a:spLocks noEditPoints="1"/>
            </p:cNvSpPr>
            <p:nvPr/>
          </p:nvSpPr>
          <p:spPr bwMode="auto">
            <a:xfrm>
              <a:off x="11542713" y="5567363"/>
              <a:ext cx="673100" cy="639763"/>
            </a:xfrm>
            <a:custGeom>
              <a:avLst/>
              <a:gdLst>
                <a:gd name="T0" fmla="*/ 421 w 848"/>
                <a:gd name="T1" fmla="*/ 145 h 807"/>
                <a:gd name="T2" fmla="*/ 269 w 848"/>
                <a:gd name="T3" fmla="*/ 503 h 807"/>
                <a:gd name="T4" fmla="*/ 574 w 848"/>
                <a:gd name="T5" fmla="*/ 503 h 807"/>
                <a:gd name="T6" fmla="*/ 421 w 848"/>
                <a:gd name="T7" fmla="*/ 145 h 807"/>
                <a:gd name="T8" fmla="*/ 356 w 848"/>
                <a:gd name="T9" fmla="*/ 0 h 807"/>
                <a:gd name="T10" fmla="*/ 495 w 848"/>
                <a:gd name="T11" fmla="*/ 0 h 807"/>
                <a:gd name="T12" fmla="*/ 848 w 848"/>
                <a:gd name="T13" fmla="*/ 807 h 807"/>
                <a:gd name="T14" fmla="*/ 702 w 848"/>
                <a:gd name="T15" fmla="*/ 807 h 807"/>
                <a:gd name="T16" fmla="*/ 625 w 848"/>
                <a:gd name="T17" fmla="*/ 624 h 807"/>
                <a:gd name="T18" fmla="*/ 218 w 848"/>
                <a:gd name="T19" fmla="*/ 624 h 807"/>
                <a:gd name="T20" fmla="*/ 141 w 848"/>
                <a:gd name="T21" fmla="*/ 807 h 807"/>
                <a:gd name="T22" fmla="*/ 0 w 848"/>
                <a:gd name="T23" fmla="*/ 807 h 807"/>
                <a:gd name="T24" fmla="*/ 356 w 848"/>
                <a:gd name="T2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807">
                  <a:moveTo>
                    <a:pt x="421" y="145"/>
                  </a:moveTo>
                  <a:lnTo>
                    <a:pt x="269" y="503"/>
                  </a:lnTo>
                  <a:lnTo>
                    <a:pt x="574" y="503"/>
                  </a:lnTo>
                  <a:lnTo>
                    <a:pt x="421" y="145"/>
                  </a:lnTo>
                  <a:close/>
                  <a:moveTo>
                    <a:pt x="356" y="0"/>
                  </a:moveTo>
                  <a:lnTo>
                    <a:pt x="495" y="0"/>
                  </a:lnTo>
                  <a:lnTo>
                    <a:pt x="848" y="807"/>
                  </a:lnTo>
                  <a:lnTo>
                    <a:pt x="702" y="807"/>
                  </a:lnTo>
                  <a:lnTo>
                    <a:pt x="625" y="624"/>
                  </a:lnTo>
                  <a:lnTo>
                    <a:pt x="218" y="624"/>
                  </a:lnTo>
                  <a:lnTo>
                    <a:pt x="141" y="807"/>
                  </a:lnTo>
                  <a:lnTo>
                    <a:pt x="0" y="807"/>
                  </a:lnTo>
                  <a:lnTo>
                    <a:pt x="356"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4" name="Freeform 8"/>
            <p:cNvSpPr>
              <a:spLocks noEditPoints="1"/>
            </p:cNvSpPr>
            <p:nvPr/>
          </p:nvSpPr>
          <p:spPr bwMode="auto">
            <a:xfrm>
              <a:off x="10644188" y="6594475"/>
              <a:ext cx="528638" cy="639763"/>
            </a:xfrm>
            <a:custGeom>
              <a:avLst/>
              <a:gdLst>
                <a:gd name="T0" fmla="*/ 137 w 666"/>
                <a:gd name="T1" fmla="*/ 123 h 807"/>
                <a:gd name="T2" fmla="*/ 137 w 666"/>
                <a:gd name="T3" fmla="*/ 442 h 807"/>
                <a:gd name="T4" fmla="*/ 328 w 666"/>
                <a:gd name="T5" fmla="*/ 442 h 807"/>
                <a:gd name="T6" fmla="*/ 364 w 666"/>
                <a:gd name="T7" fmla="*/ 440 h 807"/>
                <a:gd name="T8" fmla="*/ 395 w 666"/>
                <a:gd name="T9" fmla="*/ 435 h 807"/>
                <a:gd name="T10" fmla="*/ 425 w 666"/>
                <a:gd name="T11" fmla="*/ 427 h 807"/>
                <a:gd name="T12" fmla="*/ 450 w 666"/>
                <a:gd name="T13" fmla="*/ 416 h 807"/>
                <a:gd name="T14" fmla="*/ 473 w 666"/>
                <a:gd name="T15" fmla="*/ 402 h 807"/>
                <a:gd name="T16" fmla="*/ 490 w 666"/>
                <a:gd name="T17" fmla="*/ 384 h 807"/>
                <a:gd name="T18" fmla="*/ 504 w 666"/>
                <a:gd name="T19" fmla="*/ 363 h 807"/>
                <a:gd name="T20" fmla="*/ 516 w 666"/>
                <a:gd name="T21" fmla="*/ 338 h 807"/>
                <a:gd name="T22" fmla="*/ 522 w 666"/>
                <a:gd name="T23" fmla="*/ 311 h 807"/>
                <a:gd name="T24" fmla="*/ 524 w 666"/>
                <a:gd name="T25" fmla="*/ 279 h 807"/>
                <a:gd name="T26" fmla="*/ 522 w 666"/>
                <a:gd name="T27" fmla="*/ 249 h 807"/>
                <a:gd name="T28" fmla="*/ 516 w 666"/>
                <a:gd name="T29" fmla="*/ 222 h 807"/>
                <a:gd name="T30" fmla="*/ 504 w 666"/>
                <a:gd name="T31" fmla="*/ 199 h 807"/>
                <a:gd name="T32" fmla="*/ 490 w 666"/>
                <a:gd name="T33" fmla="*/ 179 h 807"/>
                <a:gd name="T34" fmla="*/ 473 w 666"/>
                <a:gd name="T35" fmla="*/ 161 h 807"/>
                <a:gd name="T36" fmla="*/ 450 w 666"/>
                <a:gd name="T37" fmla="*/ 147 h 807"/>
                <a:gd name="T38" fmla="*/ 425 w 666"/>
                <a:gd name="T39" fmla="*/ 137 h 807"/>
                <a:gd name="T40" fmla="*/ 395 w 666"/>
                <a:gd name="T41" fmla="*/ 129 h 807"/>
                <a:gd name="T42" fmla="*/ 364 w 666"/>
                <a:gd name="T43" fmla="*/ 125 h 807"/>
                <a:gd name="T44" fmla="*/ 328 w 666"/>
                <a:gd name="T45" fmla="*/ 123 h 807"/>
                <a:gd name="T46" fmla="*/ 137 w 666"/>
                <a:gd name="T47" fmla="*/ 123 h 807"/>
                <a:gd name="T48" fmla="*/ 0 w 666"/>
                <a:gd name="T49" fmla="*/ 0 h 807"/>
                <a:gd name="T50" fmla="*/ 328 w 666"/>
                <a:gd name="T51" fmla="*/ 0 h 807"/>
                <a:gd name="T52" fmla="*/ 377 w 666"/>
                <a:gd name="T53" fmla="*/ 2 h 807"/>
                <a:gd name="T54" fmla="*/ 423 w 666"/>
                <a:gd name="T55" fmla="*/ 8 h 807"/>
                <a:gd name="T56" fmla="*/ 466 w 666"/>
                <a:gd name="T57" fmla="*/ 19 h 807"/>
                <a:gd name="T58" fmla="*/ 503 w 666"/>
                <a:gd name="T59" fmla="*/ 33 h 807"/>
                <a:gd name="T60" fmla="*/ 538 w 666"/>
                <a:gd name="T61" fmla="*/ 51 h 807"/>
                <a:gd name="T62" fmla="*/ 567 w 666"/>
                <a:gd name="T63" fmla="*/ 73 h 807"/>
                <a:gd name="T64" fmla="*/ 593 w 666"/>
                <a:gd name="T65" fmla="*/ 98 h 807"/>
                <a:gd name="T66" fmla="*/ 614 w 666"/>
                <a:gd name="T67" fmla="*/ 127 h 807"/>
                <a:gd name="T68" fmla="*/ 631 w 666"/>
                <a:gd name="T69" fmla="*/ 159 h 807"/>
                <a:gd name="T70" fmla="*/ 643 w 666"/>
                <a:gd name="T71" fmla="*/ 195 h 807"/>
                <a:gd name="T72" fmla="*/ 650 w 666"/>
                <a:gd name="T73" fmla="*/ 234 h 807"/>
                <a:gd name="T74" fmla="*/ 653 w 666"/>
                <a:gd name="T75" fmla="*/ 276 h 807"/>
                <a:gd name="T76" fmla="*/ 650 w 666"/>
                <a:gd name="T77" fmla="*/ 317 h 807"/>
                <a:gd name="T78" fmla="*/ 644 w 666"/>
                <a:gd name="T79" fmla="*/ 356 h 807"/>
                <a:gd name="T80" fmla="*/ 633 w 666"/>
                <a:gd name="T81" fmla="*/ 391 h 807"/>
                <a:gd name="T82" fmla="*/ 618 w 666"/>
                <a:gd name="T83" fmla="*/ 424 h 807"/>
                <a:gd name="T84" fmla="*/ 599 w 666"/>
                <a:gd name="T85" fmla="*/ 453 h 807"/>
                <a:gd name="T86" fmla="*/ 577 w 666"/>
                <a:gd name="T87" fmla="*/ 480 h 807"/>
                <a:gd name="T88" fmla="*/ 550 w 666"/>
                <a:gd name="T89" fmla="*/ 502 h 807"/>
                <a:gd name="T90" fmla="*/ 520 w 666"/>
                <a:gd name="T91" fmla="*/ 522 h 807"/>
                <a:gd name="T92" fmla="*/ 486 w 666"/>
                <a:gd name="T93" fmla="*/ 537 h 807"/>
                <a:gd name="T94" fmla="*/ 666 w 666"/>
                <a:gd name="T95" fmla="*/ 807 h 807"/>
                <a:gd name="T96" fmla="*/ 512 w 666"/>
                <a:gd name="T97" fmla="*/ 807 h 807"/>
                <a:gd name="T98" fmla="*/ 365 w 666"/>
                <a:gd name="T99" fmla="*/ 562 h 807"/>
                <a:gd name="T100" fmla="*/ 347 w 666"/>
                <a:gd name="T101" fmla="*/ 563 h 807"/>
                <a:gd name="T102" fmla="*/ 328 w 666"/>
                <a:gd name="T103" fmla="*/ 563 h 807"/>
                <a:gd name="T104" fmla="*/ 137 w 666"/>
                <a:gd name="T105" fmla="*/ 563 h 807"/>
                <a:gd name="T106" fmla="*/ 137 w 666"/>
                <a:gd name="T107" fmla="*/ 807 h 807"/>
                <a:gd name="T108" fmla="*/ 0 w 666"/>
                <a:gd name="T109" fmla="*/ 807 h 807"/>
                <a:gd name="T110" fmla="*/ 0 w 666"/>
                <a:gd name="T111"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6" h="807">
                  <a:moveTo>
                    <a:pt x="137" y="123"/>
                  </a:moveTo>
                  <a:lnTo>
                    <a:pt x="137" y="442"/>
                  </a:lnTo>
                  <a:lnTo>
                    <a:pt x="328" y="442"/>
                  </a:lnTo>
                  <a:lnTo>
                    <a:pt x="364" y="440"/>
                  </a:lnTo>
                  <a:lnTo>
                    <a:pt x="395" y="435"/>
                  </a:lnTo>
                  <a:lnTo>
                    <a:pt x="425" y="427"/>
                  </a:lnTo>
                  <a:lnTo>
                    <a:pt x="450" y="416"/>
                  </a:lnTo>
                  <a:lnTo>
                    <a:pt x="473" y="402"/>
                  </a:lnTo>
                  <a:lnTo>
                    <a:pt x="490" y="384"/>
                  </a:lnTo>
                  <a:lnTo>
                    <a:pt x="504" y="363"/>
                  </a:lnTo>
                  <a:lnTo>
                    <a:pt x="516" y="338"/>
                  </a:lnTo>
                  <a:lnTo>
                    <a:pt x="522" y="311"/>
                  </a:lnTo>
                  <a:lnTo>
                    <a:pt x="524" y="279"/>
                  </a:lnTo>
                  <a:lnTo>
                    <a:pt x="522" y="249"/>
                  </a:lnTo>
                  <a:lnTo>
                    <a:pt x="516" y="222"/>
                  </a:lnTo>
                  <a:lnTo>
                    <a:pt x="504" y="199"/>
                  </a:lnTo>
                  <a:lnTo>
                    <a:pt x="490" y="179"/>
                  </a:lnTo>
                  <a:lnTo>
                    <a:pt x="473" y="161"/>
                  </a:lnTo>
                  <a:lnTo>
                    <a:pt x="450" y="147"/>
                  </a:lnTo>
                  <a:lnTo>
                    <a:pt x="425" y="137"/>
                  </a:lnTo>
                  <a:lnTo>
                    <a:pt x="395" y="129"/>
                  </a:lnTo>
                  <a:lnTo>
                    <a:pt x="364" y="125"/>
                  </a:lnTo>
                  <a:lnTo>
                    <a:pt x="328" y="123"/>
                  </a:lnTo>
                  <a:lnTo>
                    <a:pt x="137" y="123"/>
                  </a:lnTo>
                  <a:close/>
                  <a:moveTo>
                    <a:pt x="0" y="0"/>
                  </a:moveTo>
                  <a:lnTo>
                    <a:pt x="328" y="0"/>
                  </a:lnTo>
                  <a:lnTo>
                    <a:pt x="377" y="2"/>
                  </a:lnTo>
                  <a:lnTo>
                    <a:pt x="423" y="8"/>
                  </a:lnTo>
                  <a:lnTo>
                    <a:pt x="466" y="19"/>
                  </a:lnTo>
                  <a:lnTo>
                    <a:pt x="503" y="33"/>
                  </a:lnTo>
                  <a:lnTo>
                    <a:pt x="538" y="51"/>
                  </a:lnTo>
                  <a:lnTo>
                    <a:pt x="567" y="73"/>
                  </a:lnTo>
                  <a:lnTo>
                    <a:pt x="593" y="98"/>
                  </a:lnTo>
                  <a:lnTo>
                    <a:pt x="614" y="127"/>
                  </a:lnTo>
                  <a:lnTo>
                    <a:pt x="631" y="159"/>
                  </a:lnTo>
                  <a:lnTo>
                    <a:pt x="643" y="195"/>
                  </a:lnTo>
                  <a:lnTo>
                    <a:pt x="650" y="234"/>
                  </a:lnTo>
                  <a:lnTo>
                    <a:pt x="653" y="276"/>
                  </a:lnTo>
                  <a:lnTo>
                    <a:pt x="650" y="317"/>
                  </a:lnTo>
                  <a:lnTo>
                    <a:pt x="644" y="356"/>
                  </a:lnTo>
                  <a:lnTo>
                    <a:pt x="633" y="391"/>
                  </a:lnTo>
                  <a:lnTo>
                    <a:pt x="618" y="424"/>
                  </a:lnTo>
                  <a:lnTo>
                    <a:pt x="599" y="453"/>
                  </a:lnTo>
                  <a:lnTo>
                    <a:pt x="577" y="480"/>
                  </a:lnTo>
                  <a:lnTo>
                    <a:pt x="550" y="502"/>
                  </a:lnTo>
                  <a:lnTo>
                    <a:pt x="520" y="522"/>
                  </a:lnTo>
                  <a:lnTo>
                    <a:pt x="486" y="537"/>
                  </a:lnTo>
                  <a:lnTo>
                    <a:pt x="666" y="807"/>
                  </a:lnTo>
                  <a:lnTo>
                    <a:pt x="512" y="807"/>
                  </a:lnTo>
                  <a:lnTo>
                    <a:pt x="365" y="562"/>
                  </a:lnTo>
                  <a:lnTo>
                    <a:pt x="347" y="563"/>
                  </a:lnTo>
                  <a:lnTo>
                    <a:pt x="328" y="563"/>
                  </a:lnTo>
                  <a:lnTo>
                    <a:pt x="137" y="563"/>
                  </a:lnTo>
                  <a:lnTo>
                    <a:pt x="137" y="807"/>
                  </a:lnTo>
                  <a:lnTo>
                    <a:pt x="0" y="807"/>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5" name="Freeform 9"/>
            <p:cNvSpPr>
              <a:spLocks noEditPoints="1"/>
            </p:cNvSpPr>
            <p:nvPr/>
          </p:nvSpPr>
          <p:spPr bwMode="auto">
            <a:xfrm>
              <a:off x="11542713" y="6594475"/>
              <a:ext cx="673100" cy="639763"/>
            </a:xfrm>
            <a:custGeom>
              <a:avLst/>
              <a:gdLst>
                <a:gd name="T0" fmla="*/ 421 w 848"/>
                <a:gd name="T1" fmla="*/ 146 h 807"/>
                <a:gd name="T2" fmla="*/ 269 w 848"/>
                <a:gd name="T3" fmla="*/ 504 h 807"/>
                <a:gd name="T4" fmla="*/ 574 w 848"/>
                <a:gd name="T5" fmla="*/ 504 h 807"/>
                <a:gd name="T6" fmla="*/ 421 w 848"/>
                <a:gd name="T7" fmla="*/ 146 h 807"/>
                <a:gd name="T8" fmla="*/ 356 w 848"/>
                <a:gd name="T9" fmla="*/ 0 h 807"/>
                <a:gd name="T10" fmla="*/ 495 w 848"/>
                <a:gd name="T11" fmla="*/ 0 h 807"/>
                <a:gd name="T12" fmla="*/ 848 w 848"/>
                <a:gd name="T13" fmla="*/ 807 h 807"/>
                <a:gd name="T14" fmla="*/ 702 w 848"/>
                <a:gd name="T15" fmla="*/ 807 h 807"/>
                <a:gd name="T16" fmla="*/ 625 w 848"/>
                <a:gd name="T17" fmla="*/ 624 h 807"/>
                <a:gd name="T18" fmla="*/ 218 w 848"/>
                <a:gd name="T19" fmla="*/ 624 h 807"/>
                <a:gd name="T20" fmla="*/ 141 w 848"/>
                <a:gd name="T21" fmla="*/ 807 h 807"/>
                <a:gd name="T22" fmla="*/ 0 w 848"/>
                <a:gd name="T23" fmla="*/ 807 h 807"/>
                <a:gd name="T24" fmla="*/ 356 w 848"/>
                <a:gd name="T25"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807">
                  <a:moveTo>
                    <a:pt x="421" y="146"/>
                  </a:moveTo>
                  <a:lnTo>
                    <a:pt x="269" y="504"/>
                  </a:lnTo>
                  <a:lnTo>
                    <a:pt x="574" y="504"/>
                  </a:lnTo>
                  <a:lnTo>
                    <a:pt x="421" y="146"/>
                  </a:lnTo>
                  <a:close/>
                  <a:moveTo>
                    <a:pt x="356" y="0"/>
                  </a:moveTo>
                  <a:lnTo>
                    <a:pt x="495" y="0"/>
                  </a:lnTo>
                  <a:lnTo>
                    <a:pt x="848" y="807"/>
                  </a:lnTo>
                  <a:lnTo>
                    <a:pt x="702" y="807"/>
                  </a:lnTo>
                  <a:lnTo>
                    <a:pt x="625" y="624"/>
                  </a:lnTo>
                  <a:lnTo>
                    <a:pt x="218" y="624"/>
                  </a:lnTo>
                  <a:lnTo>
                    <a:pt x="141" y="807"/>
                  </a:lnTo>
                  <a:lnTo>
                    <a:pt x="0" y="807"/>
                  </a:lnTo>
                  <a:lnTo>
                    <a:pt x="356"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sp>
          <p:nvSpPr>
            <p:cNvPr id="16" name="Freeform 10"/>
            <p:cNvSpPr>
              <a:spLocks noEditPoints="1"/>
            </p:cNvSpPr>
            <p:nvPr/>
          </p:nvSpPr>
          <p:spPr bwMode="auto">
            <a:xfrm>
              <a:off x="10096500" y="5067300"/>
              <a:ext cx="2667000" cy="2667000"/>
            </a:xfrm>
            <a:custGeom>
              <a:avLst/>
              <a:gdLst>
                <a:gd name="T0" fmla="*/ 160 w 3360"/>
                <a:gd name="T1" fmla="*/ 160 h 3360"/>
                <a:gd name="T2" fmla="*/ 160 w 3360"/>
                <a:gd name="T3" fmla="*/ 3200 h 3360"/>
                <a:gd name="T4" fmla="*/ 3200 w 3360"/>
                <a:gd name="T5" fmla="*/ 3200 h 3360"/>
                <a:gd name="T6" fmla="*/ 3200 w 3360"/>
                <a:gd name="T7" fmla="*/ 160 h 3360"/>
                <a:gd name="T8" fmla="*/ 160 w 3360"/>
                <a:gd name="T9" fmla="*/ 160 h 3360"/>
                <a:gd name="T10" fmla="*/ 0 w 3360"/>
                <a:gd name="T11" fmla="*/ 0 h 3360"/>
                <a:gd name="T12" fmla="*/ 3360 w 3360"/>
                <a:gd name="T13" fmla="*/ 0 h 3360"/>
                <a:gd name="T14" fmla="*/ 3360 w 3360"/>
                <a:gd name="T15" fmla="*/ 3360 h 3360"/>
                <a:gd name="T16" fmla="*/ 0 w 3360"/>
                <a:gd name="T17" fmla="*/ 3360 h 3360"/>
                <a:gd name="T18" fmla="*/ 0 w 3360"/>
                <a:gd name="T19"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0" h="3360">
                  <a:moveTo>
                    <a:pt x="160" y="160"/>
                  </a:moveTo>
                  <a:lnTo>
                    <a:pt x="160" y="3200"/>
                  </a:lnTo>
                  <a:lnTo>
                    <a:pt x="3200" y="3200"/>
                  </a:lnTo>
                  <a:lnTo>
                    <a:pt x="3200" y="160"/>
                  </a:lnTo>
                  <a:lnTo>
                    <a:pt x="160" y="160"/>
                  </a:lnTo>
                  <a:close/>
                  <a:moveTo>
                    <a:pt x="0" y="0"/>
                  </a:moveTo>
                  <a:lnTo>
                    <a:pt x="3360" y="0"/>
                  </a:lnTo>
                  <a:lnTo>
                    <a:pt x="3360" y="3360"/>
                  </a:lnTo>
                  <a:lnTo>
                    <a:pt x="0" y="3360"/>
                  </a:lnTo>
                  <a:lnTo>
                    <a:pt x="0" y="0"/>
                  </a:lnTo>
                  <a:close/>
                </a:path>
              </a:pathLst>
            </a:custGeom>
            <a:grpFill/>
            <a:ln w="0">
              <a:noFill/>
              <a:prstDash val="solid"/>
              <a:round/>
              <a:headEnd/>
              <a:tailEnd/>
            </a:ln>
          </p:spPr>
          <p:txBody>
            <a:bodyPr vert="horz" wrap="square" lIns="91439" tIns="45720" rIns="91439" bIns="45720" numCol="1" anchor="t" anchorCtr="0" compatLnSpc="1">
              <a:prstTxWarp prst="textNoShape">
                <a:avLst/>
              </a:prstTxWarp>
            </a:bodyPr>
            <a:lstStyle/>
            <a:p>
              <a:endParaRPr lang="vi-VN" sz="3477"/>
            </a:p>
          </p:txBody>
        </p:sp>
      </p:grpSp>
      <p:pic>
        <p:nvPicPr>
          <p:cNvPr id="26" name="Picture 25">
            <a:extLst>
              <a:ext uri="{FF2B5EF4-FFF2-40B4-BE49-F238E27FC236}">
                <a16:creationId xmlns:a16="http://schemas.microsoft.com/office/drawing/2014/main" id="{2A63C15B-A95D-284B-90E2-7E18B4718802}"/>
              </a:ext>
            </a:extLst>
          </p:cNvPr>
          <p:cNvPicPr>
            <a:picLocks noChangeAspect="1"/>
          </p:cNvPicPr>
          <p:nvPr/>
        </p:nvPicPr>
        <p:blipFill>
          <a:blip r:embed="rId4"/>
          <a:stretch>
            <a:fillRect/>
          </a:stretch>
        </p:blipFill>
        <p:spPr>
          <a:xfrm>
            <a:off x="339370" y="2164030"/>
            <a:ext cx="13487400" cy="8972054"/>
          </a:xfrm>
          <a:prstGeom prst="rect">
            <a:avLst/>
          </a:prstGeom>
          <a:effectLst>
            <a:softEdge rad="88900"/>
          </a:effectLst>
        </p:spPr>
      </p:pic>
      <p:grpSp>
        <p:nvGrpSpPr>
          <p:cNvPr id="17" name="Group 16">
            <a:extLst>
              <a:ext uri="{FF2B5EF4-FFF2-40B4-BE49-F238E27FC236}">
                <a16:creationId xmlns:a16="http://schemas.microsoft.com/office/drawing/2014/main" id="{6BE666F2-4557-CB4D-8B43-B5523A8775F6}"/>
              </a:ext>
            </a:extLst>
          </p:cNvPr>
          <p:cNvGrpSpPr/>
          <p:nvPr/>
        </p:nvGrpSpPr>
        <p:grpSpPr>
          <a:xfrm>
            <a:off x="946428" y="11846856"/>
            <a:ext cx="3435073" cy="756280"/>
            <a:chOff x="938320" y="11826219"/>
            <a:chExt cx="3435073" cy="756280"/>
          </a:xfrm>
        </p:grpSpPr>
        <p:pic>
          <p:nvPicPr>
            <p:cNvPr id="5" name="Picture 4">
              <a:extLst>
                <a:ext uri="{FF2B5EF4-FFF2-40B4-BE49-F238E27FC236}">
                  <a16:creationId xmlns:a16="http://schemas.microsoft.com/office/drawing/2014/main" id="{B60FCBA0-E345-F441-8725-0BB785239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0" name="TextBox 9">
              <a:extLst>
                <a:ext uri="{FF2B5EF4-FFF2-40B4-BE49-F238E27FC236}">
                  <a16:creationId xmlns:a16="http://schemas.microsoft.com/office/drawing/2014/main" id="{93E09B64-02D2-E847-AF9E-115D4A264C08}"/>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8" name="TextBox 17">
            <a:extLst>
              <a:ext uri="{FF2B5EF4-FFF2-40B4-BE49-F238E27FC236}">
                <a16:creationId xmlns:a16="http://schemas.microsoft.com/office/drawing/2014/main" id="{95232B86-BE28-4847-A064-097107128F30}"/>
              </a:ext>
            </a:extLst>
          </p:cNvPr>
          <p:cNvSpPr txBox="1"/>
          <p:nvPr/>
        </p:nvSpPr>
        <p:spPr>
          <a:xfrm>
            <a:off x="1210936" y="902717"/>
            <a:ext cx="3663182" cy="982513"/>
          </a:xfrm>
          <a:prstGeom prst="rect">
            <a:avLst/>
          </a:prstGeom>
          <a:noFill/>
        </p:spPr>
        <p:txBody>
          <a:bodyPr wrap="none" rtlCol="0">
            <a:spAutoFit/>
          </a:bodyPr>
          <a:lstStyle/>
          <a:p>
            <a:pPr>
              <a:lnSpc>
                <a:spcPct val="150000"/>
              </a:lnSpc>
            </a:pPr>
            <a:r>
              <a:rPr lang="en-US" sz="4400" b="1" dirty="0">
                <a:solidFill>
                  <a:schemeClr val="accent1"/>
                </a:solidFill>
                <a:latin typeface="Roboto" panose="02000000000000000000" pitchFamily="2" charset="0"/>
                <a:ea typeface="Roboto" panose="02000000000000000000" pitchFamily="2" charset="0"/>
              </a:rPr>
              <a:t>Introduction:</a:t>
            </a:r>
            <a:endParaRPr lang="en-US" sz="4400" b="1" dirty="0">
              <a:solidFill>
                <a:schemeClr val="accent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44187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20</a:t>
            </a:fld>
            <a:endParaRPr lang="en-US"/>
          </a:p>
        </p:txBody>
      </p:sp>
      <p:grpSp>
        <p:nvGrpSpPr>
          <p:cNvPr id="13" name="Group 12">
            <a:extLst>
              <a:ext uri="{FF2B5EF4-FFF2-40B4-BE49-F238E27FC236}">
                <a16:creationId xmlns:a16="http://schemas.microsoft.com/office/drawing/2014/main" id="{27274F6C-298B-CF4A-A9E0-2DECA8F3C017}"/>
              </a:ext>
            </a:extLst>
          </p:cNvPr>
          <p:cNvGrpSpPr/>
          <p:nvPr/>
        </p:nvGrpSpPr>
        <p:grpSpPr>
          <a:xfrm>
            <a:off x="946428" y="11846856"/>
            <a:ext cx="3435073" cy="756280"/>
            <a:chOff x="938320" y="11826219"/>
            <a:chExt cx="3435073" cy="756280"/>
          </a:xfrm>
        </p:grpSpPr>
        <p:pic>
          <p:nvPicPr>
            <p:cNvPr id="14" name="Picture 13">
              <a:extLst>
                <a:ext uri="{FF2B5EF4-FFF2-40B4-BE49-F238E27FC236}">
                  <a16:creationId xmlns:a16="http://schemas.microsoft.com/office/drawing/2014/main" id="{1B0CAA68-ACF3-FD4D-8632-7FF20DC76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16" name="TextBox 15">
              <a:extLst>
                <a:ext uri="{FF2B5EF4-FFF2-40B4-BE49-F238E27FC236}">
                  <a16:creationId xmlns:a16="http://schemas.microsoft.com/office/drawing/2014/main" id="{6BDD2B66-A462-6144-9DC8-F50B2BC80C9D}"/>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12" name="TextBox 11">
            <a:extLst>
              <a:ext uri="{FF2B5EF4-FFF2-40B4-BE49-F238E27FC236}">
                <a16:creationId xmlns:a16="http://schemas.microsoft.com/office/drawing/2014/main" id="{14F609B0-E78F-5649-B79A-87B86E3521E7}"/>
              </a:ext>
            </a:extLst>
          </p:cNvPr>
          <p:cNvSpPr txBox="1"/>
          <p:nvPr/>
        </p:nvSpPr>
        <p:spPr>
          <a:xfrm>
            <a:off x="2092887" y="970859"/>
            <a:ext cx="11389126" cy="1306255"/>
          </a:xfrm>
          <a:prstGeom prst="rect">
            <a:avLst/>
          </a:prstGeom>
          <a:noFill/>
        </p:spPr>
        <p:txBody>
          <a:bodyPr wrap="square" rtlCol="0">
            <a:spAutoFit/>
          </a:bodyPr>
          <a:lstStyle/>
          <a:p>
            <a:pPr>
              <a:lnSpc>
                <a:spcPct val="150000"/>
              </a:lnSpc>
            </a:pPr>
            <a:r>
              <a:rPr lang="en-US" sz="6000" b="1" dirty="0">
                <a:solidFill>
                  <a:schemeClr val="accent1"/>
                </a:solidFill>
                <a:latin typeface="Roboto" panose="02000000000000000000" pitchFamily="2" charset="0"/>
                <a:ea typeface="Roboto" panose="02000000000000000000" pitchFamily="2" charset="0"/>
              </a:rPr>
              <a:t>Sources</a:t>
            </a:r>
          </a:p>
        </p:txBody>
      </p:sp>
      <p:sp>
        <p:nvSpPr>
          <p:cNvPr id="17" name="TextBox 16">
            <a:extLst>
              <a:ext uri="{FF2B5EF4-FFF2-40B4-BE49-F238E27FC236}">
                <a16:creationId xmlns:a16="http://schemas.microsoft.com/office/drawing/2014/main" id="{DDB5F4C1-D98B-1547-A989-3926E931D982}"/>
              </a:ext>
            </a:extLst>
          </p:cNvPr>
          <p:cNvSpPr txBox="1"/>
          <p:nvPr/>
        </p:nvSpPr>
        <p:spPr>
          <a:xfrm>
            <a:off x="2092887" y="3075719"/>
            <a:ext cx="18329215" cy="7398307"/>
          </a:xfrm>
          <a:prstGeom prst="rect">
            <a:avLst/>
          </a:prstGeom>
          <a:noFill/>
        </p:spPr>
        <p:txBody>
          <a:bodyPr wrap="square" rtlCol="0">
            <a:spAutoFit/>
          </a:bodyPr>
          <a:lstStyle/>
          <a:p>
            <a:pPr marL="742950" indent="-742950">
              <a:buAutoNum type="arabicPeriod"/>
            </a:pPr>
            <a:r>
              <a:rPr lang="en-US" sz="4000" dirty="0">
                <a:hlinkClick r:id="rId4">
                  <a:extLst>
                    <a:ext uri="{A12FA001-AC4F-418D-AE19-62706E023703}">
                      <ahyp:hlinkClr xmlns:ahyp="http://schemas.microsoft.com/office/drawing/2018/hyperlinkcolor" val="tx"/>
                    </a:ext>
                  </a:extLst>
                </a:hlinkClick>
              </a:rPr>
              <a:t>BBC Elon Musk tweet wipes $14bn off Tesla's value</a:t>
            </a:r>
            <a:endParaRPr lang="en-US" sz="4000" dirty="0"/>
          </a:p>
          <a:p>
            <a:pPr marL="742950" indent="-742950">
              <a:buAutoNum type="arabicPeriod"/>
            </a:pPr>
            <a:r>
              <a:rPr lang="en-US" sz="4000" dirty="0">
                <a:hlinkClick r:id="rId5">
                  <a:extLst>
                    <a:ext uri="{A12FA001-AC4F-418D-AE19-62706E023703}">
                      <ahyp:hlinkClr xmlns:ahyp="http://schemas.microsoft.com/office/drawing/2018/hyperlinkcolor" val="tx"/>
                    </a:ext>
                  </a:extLst>
                </a:hlinkClick>
              </a:rPr>
              <a:t>SEC: Elon Musk Charged With Securities Fraud for Misleading Tweets</a:t>
            </a:r>
            <a:endParaRPr lang="en-US" sz="4000" dirty="0"/>
          </a:p>
          <a:p>
            <a:pPr marL="742950" indent="-742950">
              <a:buAutoNum type="arabicPeriod"/>
            </a:pPr>
            <a:r>
              <a:rPr lang="en-US" sz="4000" dirty="0">
                <a:hlinkClick r:id="rId6">
                  <a:extLst>
                    <a:ext uri="{A12FA001-AC4F-418D-AE19-62706E023703}">
                      <ahyp:hlinkClr xmlns:ahyp="http://schemas.microsoft.com/office/drawing/2018/hyperlinkcolor" val="tx"/>
                    </a:ext>
                  </a:extLst>
                </a:hlinkClick>
              </a:rPr>
              <a:t>NYT: Elon Musk Says Tesla May Go Private, and Its Stock Soars</a:t>
            </a:r>
            <a:endParaRPr lang="en-US" sz="4000" dirty="0"/>
          </a:p>
          <a:p>
            <a:pPr marL="742950" indent="-742950">
              <a:buAutoNum type="arabicPeriod"/>
            </a:pPr>
            <a:r>
              <a:rPr lang="en-US" sz="4000" dirty="0">
                <a:hlinkClick r:id="rId7">
                  <a:extLst>
                    <a:ext uri="{A12FA001-AC4F-418D-AE19-62706E023703}">
                      <ahyp:hlinkClr xmlns:ahyp="http://schemas.microsoft.com/office/drawing/2018/hyperlinkcolor" val="tx"/>
                    </a:ext>
                  </a:extLst>
                </a:hlinkClick>
              </a:rPr>
              <a:t>CNBC: Elon Musk's tweets are moving markets — and some investors are worried</a:t>
            </a:r>
            <a:endParaRPr lang="en-US" sz="4000" dirty="0"/>
          </a:p>
          <a:p>
            <a:pPr marL="742950" indent="-742950">
              <a:buAutoNum type="arabicPeriod"/>
            </a:pPr>
            <a:r>
              <a:rPr lang="en-US" sz="4000" dirty="0">
                <a:hlinkClick r:id="rId8">
                  <a:extLst>
                    <a:ext uri="{A12FA001-AC4F-418D-AE19-62706E023703}">
                      <ahyp:hlinkClr xmlns:ahyp="http://schemas.microsoft.com/office/drawing/2018/hyperlinkcolor" val="tx"/>
                    </a:ext>
                  </a:extLst>
                </a:hlinkClick>
              </a:rPr>
              <a:t>YouTube: How To Use Twitter For Trading</a:t>
            </a:r>
            <a:endParaRPr lang="en-US" sz="4000" dirty="0"/>
          </a:p>
          <a:p>
            <a:pPr marL="742950" indent="-742950">
              <a:buAutoNum type="arabicPeriod"/>
            </a:pPr>
            <a:r>
              <a:rPr lang="en-US" sz="4000" dirty="0">
                <a:hlinkClick r:id="rId9">
                  <a:extLst>
                    <a:ext uri="{A12FA001-AC4F-418D-AE19-62706E023703}">
                      <ahyp:hlinkClr xmlns:ahyp="http://schemas.microsoft.com/office/drawing/2018/hyperlinkcolor" val="tx"/>
                    </a:ext>
                  </a:extLst>
                </a:hlinkClick>
              </a:rPr>
              <a:t>CNBC: Virgin Galactic falls 17% after it gets set to sell $500 million in stock following Branson's successful flight</a:t>
            </a:r>
            <a:endParaRPr lang="en-US" sz="4000" dirty="0"/>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pPr marL="742950" indent="-742950">
              <a:buAutoNum type="arabicPeriod"/>
            </a:pPr>
            <a:endParaRPr lang="en-US" sz="4000" dirty="0">
              <a:solidFill>
                <a:schemeClr val="bg1"/>
              </a:solidFill>
            </a:endParaRPr>
          </a:p>
          <a:p>
            <a:endParaRPr lang="en-US" dirty="0"/>
          </a:p>
        </p:txBody>
      </p:sp>
    </p:spTree>
    <p:extLst>
      <p:ext uri="{BB962C8B-B14F-4D97-AF65-F5344CB8AC3E}">
        <p14:creationId xmlns:p14="http://schemas.microsoft.com/office/powerpoint/2010/main" val="79593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B164B01-4E1A-8E4F-8271-30CD16D3B06D}"/>
              </a:ext>
            </a:extLst>
          </p:cNvPr>
          <p:cNvGrpSpPr/>
          <p:nvPr/>
        </p:nvGrpSpPr>
        <p:grpSpPr>
          <a:xfrm>
            <a:off x="946428" y="11846856"/>
            <a:ext cx="3435073" cy="756280"/>
            <a:chOff x="938320" y="11826219"/>
            <a:chExt cx="3435073" cy="756280"/>
          </a:xfrm>
        </p:grpSpPr>
        <p:pic>
          <p:nvPicPr>
            <p:cNvPr id="50" name="Picture 49">
              <a:extLst>
                <a:ext uri="{FF2B5EF4-FFF2-40B4-BE49-F238E27FC236}">
                  <a16:creationId xmlns:a16="http://schemas.microsoft.com/office/drawing/2014/main" id="{80BEA2B1-7285-DA4B-AD3C-8D1CD501C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51" name="TextBox 50">
              <a:extLst>
                <a:ext uri="{FF2B5EF4-FFF2-40B4-BE49-F238E27FC236}">
                  <a16:creationId xmlns:a16="http://schemas.microsoft.com/office/drawing/2014/main" id="{2AA69692-6CDB-F347-BB13-98FDC9DEA3B0}"/>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grpSp>
        <p:nvGrpSpPr>
          <p:cNvPr id="5" name="Группа 38"/>
          <p:cNvGrpSpPr/>
          <p:nvPr/>
        </p:nvGrpSpPr>
        <p:grpSpPr>
          <a:xfrm>
            <a:off x="13453241" y="1658727"/>
            <a:ext cx="4466896" cy="8916593"/>
            <a:chOff x="3421706" y="1143000"/>
            <a:chExt cx="2530932" cy="5052117"/>
          </a:xfrm>
        </p:grpSpPr>
        <p:sp>
          <p:nvSpPr>
            <p:cNvPr id="6"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7"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8"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9"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0" name="Скругленный прямоугольник 43"/>
            <p:cNvSpPr/>
            <p:nvPr userDrawn="1"/>
          </p:nvSpPr>
          <p:spPr>
            <a:xfrm>
              <a:off x="3453659" y="1143000"/>
              <a:ext cx="2465281" cy="5052117"/>
            </a:xfrm>
            <a:prstGeom prst="roundRect">
              <a:avLst/>
            </a:prstGeom>
            <a:solidFill>
              <a:schemeClr val="bg1">
                <a:lumMod val="85000"/>
                <a:lumOff val="15000"/>
              </a:schemeClr>
            </a:solidFill>
            <a:ln w="190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1"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2" name="Скругленный прямоугольник 45"/>
            <p:cNvSpPr/>
            <p:nvPr userDrawn="1"/>
          </p:nvSpPr>
          <p:spPr>
            <a:xfrm>
              <a:off x="4372270" y="1457767"/>
              <a:ext cx="628058" cy="45719"/>
            </a:xfrm>
            <a:prstGeom prst="round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3" name="Овал 46"/>
            <p:cNvSpPr/>
            <p:nvPr userDrawn="1"/>
          </p:nvSpPr>
          <p:spPr>
            <a:xfrm flipH="1">
              <a:off x="4159907" y="1451578"/>
              <a:ext cx="59518" cy="58098"/>
            </a:xfrm>
            <a:prstGeom prst="ellipse">
              <a:avLst/>
            </a:prstGeom>
            <a:solidFill>
              <a:schemeClr val="tx1">
                <a:lumMod val="90000"/>
                <a:lumOff val="1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sp>
          <p:nvSpPr>
            <p:cNvPr id="14" name="Овал 47"/>
            <p:cNvSpPr/>
            <p:nvPr userDrawn="1"/>
          </p:nvSpPr>
          <p:spPr>
            <a:xfrm flipH="1">
              <a:off x="4656540" y="1271335"/>
              <a:ext cx="59518" cy="58098"/>
            </a:xfrm>
            <a:prstGeom prst="ellipse">
              <a:avLst/>
            </a:prstGeom>
            <a:solidFill>
              <a:schemeClr val="tx1">
                <a:lumMod val="90000"/>
                <a:lumOff val="1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4"/>
            </a:p>
          </p:txBody>
        </p:sp>
      </p:grpSp>
      <p:sp>
        <p:nvSpPr>
          <p:cNvPr id="2" name="Footer Placeholder 1"/>
          <p:cNvSpPr>
            <a:spLocks noGrp="1"/>
          </p:cNvSpPr>
          <p:nvPr>
            <p:ph type="ftr" sz="quarter" idx="10"/>
          </p:nvPr>
        </p:nvSpPr>
        <p:spPr/>
        <p:txBody>
          <a:bodyPr/>
          <a:lstStyle/>
          <a:p>
            <a:r>
              <a:rPr lang="en-US"/>
              <a:t>https://github.com/Pooret/Predicting-Executive-Stock-Movements</a:t>
            </a:r>
          </a:p>
        </p:txBody>
      </p:sp>
      <p:sp>
        <p:nvSpPr>
          <p:cNvPr id="3" name="Slide Number Placeholder 2"/>
          <p:cNvSpPr>
            <a:spLocks noGrp="1"/>
          </p:cNvSpPr>
          <p:nvPr>
            <p:ph type="sldNum" sz="quarter" idx="11"/>
          </p:nvPr>
        </p:nvSpPr>
        <p:spPr/>
        <p:txBody>
          <a:bodyPr/>
          <a:lstStyle/>
          <a:p>
            <a:fld id="{56DCFB14-7DA6-44D4-A265-5EB7147727CA}" type="slidenum">
              <a:rPr lang="en-US" smtClean="0"/>
              <a:pPr/>
              <a:t>3</a:t>
            </a:fld>
            <a:endParaRPr lang="en-US"/>
          </a:p>
        </p:txBody>
      </p:sp>
      <p:pic>
        <p:nvPicPr>
          <p:cNvPr id="17" name="Picture Placeholder 16">
            <a:extLst>
              <a:ext uri="{FF2B5EF4-FFF2-40B4-BE49-F238E27FC236}">
                <a16:creationId xmlns:a16="http://schemas.microsoft.com/office/drawing/2014/main" id="{38DAC5BE-FF96-7B46-B20D-FBE337A6457A}"/>
              </a:ext>
            </a:extLst>
          </p:cNvPr>
          <p:cNvPicPr>
            <a:picLocks noGrp="1" noChangeAspect="1"/>
          </p:cNvPicPr>
          <p:nvPr>
            <p:ph type="pic" sz="quarter" idx="64"/>
          </p:nvPr>
        </p:nvPicPr>
        <p:blipFill>
          <a:blip r:embed="rId4">
            <a:extLst>
              <a:ext uri="{28A0092B-C50C-407E-A947-70E740481C1C}">
                <a14:useLocalDpi xmlns:a14="http://schemas.microsoft.com/office/drawing/2010/main" val="0"/>
              </a:ext>
            </a:extLst>
          </a:blip>
          <a:srcRect t="1537" b="1537"/>
          <a:stretch>
            <a:fillRect/>
          </a:stretch>
        </p:blipFill>
        <p:spPr/>
      </p:pic>
      <p:pic>
        <p:nvPicPr>
          <p:cNvPr id="54" name="Picture 53">
            <a:extLst>
              <a:ext uri="{FF2B5EF4-FFF2-40B4-BE49-F238E27FC236}">
                <a16:creationId xmlns:a16="http://schemas.microsoft.com/office/drawing/2014/main" id="{09E4FB4C-E552-8F43-8045-87208A82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33" y="4594386"/>
            <a:ext cx="11705338" cy="8202279"/>
          </a:xfrm>
          <a:prstGeom prst="rect">
            <a:avLst/>
          </a:prstGeom>
        </p:spPr>
      </p:pic>
      <p:sp>
        <p:nvSpPr>
          <p:cNvPr id="48" name="Rectangle 47">
            <a:extLst>
              <a:ext uri="{FF2B5EF4-FFF2-40B4-BE49-F238E27FC236}">
                <a16:creationId xmlns:a16="http://schemas.microsoft.com/office/drawing/2014/main" id="{CF9ECB07-1961-CB4F-BC42-BA7929804F86}"/>
              </a:ext>
            </a:extLst>
          </p:cNvPr>
          <p:cNvSpPr/>
          <p:nvPr/>
        </p:nvSpPr>
        <p:spPr>
          <a:xfrm>
            <a:off x="1210937" y="4707553"/>
            <a:ext cx="11279034" cy="327373"/>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5" name="Rectangle 54">
            <a:extLst>
              <a:ext uri="{FF2B5EF4-FFF2-40B4-BE49-F238E27FC236}">
                <a16:creationId xmlns:a16="http://schemas.microsoft.com/office/drawing/2014/main" id="{B31E0508-F03F-BD46-8F95-D0A5ED8DABD9}"/>
              </a:ext>
            </a:extLst>
          </p:cNvPr>
          <p:cNvSpPr/>
          <p:nvPr/>
        </p:nvSpPr>
        <p:spPr>
          <a:xfrm>
            <a:off x="11960326" y="4859952"/>
            <a:ext cx="682045" cy="6733336"/>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56" name="Rectangle 55">
            <a:extLst>
              <a:ext uri="{FF2B5EF4-FFF2-40B4-BE49-F238E27FC236}">
                <a16:creationId xmlns:a16="http://schemas.microsoft.com/office/drawing/2014/main" id="{46D9CE77-F840-B840-8496-77C4EFDADBDD}"/>
              </a:ext>
            </a:extLst>
          </p:cNvPr>
          <p:cNvSpPr/>
          <p:nvPr/>
        </p:nvSpPr>
        <p:spPr>
          <a:xfrm>
            <a:off x="5152094" y="12128329"/>
            <a:ext cx="5970605" cy="66833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43" name="Group 42">
            <a:extLst>
              <a:ext uri="{FF2B5EF4-FFF2-40B4-BE49-F238E27FC236}">
                <a16:creationId xmlns:a16="http://schemas.microsoft.com/office/drawing/2014/main" id="{F93BCAA0-00DB-5947-8615-A225206DA1B5}"/>
              </a:ext>
            </a:extLst>
          </p:cNvPr>
          <p:cNvGrpSpPr/>
          <p:nvPr/>
        </p:nvGrpSpPr>
        <p:grpSpPr>
          <a:xfrm>
            <a:off x="8287873" y="7566229"/>
            <a:ext cx="2957969" cy="461665"/>
            <a:chOff x="3931642" y="7195798"/>
            <a:chExt cx="2957968" cy="461665"/>
          </a:xfrm>
        </p:grpSpPr>
        <p:sp>
          <p:nvSpPr>
            <p:cNvPr id="23" name="Rounded Rectangle 22"/>
            <p:cNvSpPr/>
            <p:nvPr/>
          </p:nvSpPr>
          <p:spPr>
            <a:xfrm>
              <a:off x="3931642" y="7273460"/>
              <a:ext cx="214008" cy="214008"/>
            </a:xfrm>
            <a:prstGeom prst="roundRect">
              <a:avLst/>
            </a:pr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TextBox 24"/>
            <p:cNvSpPr txBox="1"/>
            <p:nvPr/>
          </p:nvSpPr>
          <p:spPr>
            <a:xfrm>
              <a:off x="4311020" y="7195798"/>
              <a:ext cx="2578590" cy="461665"/>
            </a:xfrm>
            <a:prstGeom prst="rect">
              <a:avLst/>
            </a:prstGeom>
            <a:noFill/>
          </p:spPr>
          <p:txBody>
            <a:bodyPr wrap="none" rtlCol="0">
              <a:spAutoFit/>
            </a:bodyPr>
            <a:lstStyle/>
            <a:p>
              <a:r>
                <a:rPr lang="en-US" sz="2400" dirty="0">
                  <a:solidFill>
                    <a:schemeClr val="tx1">
                      <a:lumMod val="65000"/>
                      <a:lumOff val="35000"/>
                    </a:schemeClr>
                  </a:solidFill>
                  <a:latin typeface="Roboto Light" panose="02000000000000000000" pitchFamily="2" charset="0"/>
                  <a:ea typeface="Roboto Light" panose="02000000000000000000" pitchFamily="2" charset="0"/>
                </a:rPr>
                <a:t>TSLA Stock Price</a:t>
              </a:r>
            </a:p>
          </p:txBody>
        </p:sp>
      </p:grpSp>
      <p:grpSp>
        <p:nvGrpSpPr>
          <p:cNvPr id="40" name="Group 39">
            <a:extLst>
              <a:ext uri="{FF2B5EF4-FFF2-40B4-BE49-F238E27FC236}">
                <a16:creationId xmlns:a16="http://schemas.microsoft.com/office/drawing/2014/main" id="{E6A1A5E0-2549-1444-ADCD-B91F25F92E16}"/>
              </a:ext>
            </a:extLst>
          </p:cNvPr>
          <p:cNvGrpSpPr/>
          <p:nvPr/>
        </p:nvGrpSpPr>
        <p:grpSpPr>
          <a:xfrm>
            <a:off x="18163856" y="3007743"/>
            <a:ext cx="4579598" cy="7069123"/>
            <a:chOff x="18163853" y="3007743"/>
            <a:chExt cx="4579598" cy="7069124"/>
          </a:xfrm>
        </p:grpSpPr>
        <p:sp>
          <p:nvSpPr>
            <p:cNvPr id="41" name="Oval 40">
              <a:extLst>
                <a:ext uri="{FF2B5EF4-FFF2-40B4-BE49-F238E27FC236}">
                  <a16:creationId xmlns:a16="http://schemas.microsoft.com/office/drawing/2014/main" id="{48CB9C75-1284-364D-8EB3-930CD99A8E09}"/>
                </a:ext>
              </a:extLst>
            </p:cNvPr>
            <p:cNvSpPr/>
            <p:nvPr/>
          </p:nvSpPr>
          <p:spPr>
            <a:xfrm>
              <a:off x="18190317" y="5019208"/>
              <a:ext cx="1019474" cy="10194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 name="Oval 41">
              <a:extLst>
                <a:ext uri="{FF2B5EF4-FFF2-40B4-BE49-F238E27FC236}">
                  <a16:creationId xmlns:a16="http://schemas.microsoft.com/office/drawing/2014/main" id="{B3C59B14-084E-7841-8301-6F75EDAB4A79}"/>
                </a:ext>
              </a:extLst>
            </p:cNvPr>
            <p:cNvSpPr/>
            <p:nvPr/>
          </p:nvSpPr>
          <p:spPr>
            <a:xfrm>
              <a:off x="18190317" y="9057393"/>
              <a:ext cx="1019474" cy="10194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 name="Oval 43">
              <a:extLst>
                <a:ext uri="{FF2B5EF4-FFF2-40B4-BE49-F238E27FC236}">
                  <a16:creationId xmlns:a16="http://schemas.microsoft.com/office/drawing/2014/main" id="{758F6E11-A16B-0447-9DFD-9B2B4A1B1EF8}"/>
                </a:ext>
              </a:extLst>
            </p:cNvPr>
            <p:cNvSpPr/>
            <p:nvPr/>
          </p:nvSpPr>
          <p:spPr>
            <a:xfrm>
              <a:off x="18163853" y="3007743"/>
              <a:ext cx="1040574" cy="10405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dirty="0"/>
            </a:p>
          </p:txBody>
        </p:sp>
        <p:sp>
          <p:nvSpPr>
            <p:cNvPr id="45" name="Oval 44">
              <a:extLst>
                <a:ext uri="{FF2B5EF4-FFF2-40B4-BE49-F238E27FC236}">
                  <a16:creationId xmlns:a16="http://schemas.microsoft.com/office/drawing/2014/main" id="{FB3078CF-D5FB-E347-958D-E24F150B4C77}"/>
                </a:ext>
              </a:extLst>
            </p:cNvPr>
            <p:cNvSpPr/>
            <p:nvPr/>
          </p:nvSpPr>
          <p:spPr>
            <a:xfrm>
              <a:off x="18163853" y="7045941"/>
              <a:ext cx="1040574" cy="10405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6" name="Shape 2618">
              <a:extLst>
                <a:ext uri="{FF2B5EF4-FFF2-40B4-BE49-F238E27FC236}">
                  <a16:creationId xmlns:a16="http://schemas.microsoft.com/office/drawing/2014/main" id="{A53D169A-18E5-5C40-A2A9-9DF52312F316}"/>
                </a:ext>
              </a:extLst>
            </p:cNvPr>
            <p:cNvSpPr/>
            <p:nvPr/>
          </p:nvSpPr>
          <p:spPr>
            <a:xfrm>
              <a:off x="18434607" y="5248588"/>
              <a:ext cx="530891" cy="53096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533">
              <a:extLst>
                <a:ext uri="{FF2B5EF4-FFF2-40B4-BE49-F238E27FC236}">
                  <a16:creationId xmlns:a16="http://schemas.microsoft.com/office/drawing/2014/main" id="{3FA7355C-2BBC-C640-B8C2-FB3C4AB3E955}"/>
                </a:ext>
              </a:extLst>
            </p:cNvPr>
            <p:cNvSpPr/>
            <p:nvPr/>
          </p:nvSpPr>
          <p:spPr>
            <a:xfrm>
              <a:off x="18501301" y="7286288"/>
              <a:ext cx="434407" cy="530942"/>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775">
              <a:extLst>
                <a:ext uri="{FF2B5EF4-FFF2-40B4-BE49-F238E27FC236}">
                  <a16:creationId xmlns:a16="http://schemas.microsoft.com/office/drawing/2014/main" id="{5BE7CE57-E444-FD4B-B543-4407599F2201}"/>
                </a:ext>
              </a:extLst>
            </p:cNvPr>
            <p:cNvSpPr/>
            <p:nvPr/>
          </p:nvSpPr>
          <p:spPr>
            <a:xfrm>
              <a:off x="18437374" y="9375145"/>
              <a:ext cx="527956" cy="383969"/>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Shape 2613">
              <a:extLst>
                <a:ext uri="{FF2B5EF4-FFF2-40B4-BE49-F238E27FC236}">
                  <a16:creationId xmlns:a16="http://schemas.microsoft.com/office/drawing/2014/main" id="{DF98346A-4E05-CB44-8B93-7028B55DF3B5}"/>
                </a:ext>
              </a:extLst>
            </p:cNvPr>
            <p:cNvSpPr/>
            <p:nvPr/>
          </p:nvSpPr>
          <p:spPr>
            <a:xfrm>
              <a:off x="18404766" y="3262559"/>
              <a:ext cx="530942" cy="530942"/>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19045" tIns="19045" rIns="19045" bIns="19045" anchor="ctr"/>
            <a:lstStyle/>
            <a:p>
              <a:pPr defTabSz="22853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7" name="TextBox 56">
              <a:extLst>
                <a:ext uri="{FF2B5EF4-FFF2-40B4-BE49-F238E27FC236}">
                  <a16:creationId xmlns:a16="http://schemas.microsoft.com/office/drawing/2014/main" id="{AB301AFF-260C-F642-BA39-8A3C0D435A52}"/>
                </a:ext>
              </a:extLst>
            </p:cNvPr>
            <p:cNvSpPr txBox="1"/>
            <p:nvPr/>
          </p:nvSpPr>
          <p:spPr>
            <a:xfrm>
              <a:off x="19204426" y="3196241"/>
              <a:ext cx="3499228" cy="627416"/>
            </a:xfrm>
            <a:prstGeom prst="rect">
              <a:avLst/>
            </a:prstGeom>
            <a:noFill/>
          </p:spPr>
          <p:txBody>
            <a:bodyPr wrap="none" rtlCol="0">
              <a:spAutoFit/>
            </a:bodyPr>
            <a:lstStyle/>
            <a:p>
              <a:r>
                <a:rPr lang="en-US" sz="3477" dirty="0"/>
                <a:t>Feature Extraction</a:t>
              </a:r>
            </a:p>
          </p:txBody>
        </p:sp>
        <p:sp>
          <p:nvSpPr>
            <p:cNvPr id="58" name="TextBox 57">
              <a:extLst>
                <a:ext uri="{FF2B5EF4-FFF2-40B4-BE49-F238E27FC236}">
                  <a16:creationId xmlns:a16="http://schemas.microsoft.com/office/drawing/2014/main" id="{0785E871-2167-3248-A924-1F37B5AE8EBA}"/>
                </a:ext>
              </a:extLst>
            </p:cNvPr>
            <p:cNvSpPr txBox="1"/>
            <p:nvPr/>
          </p:nvSpPr>
          <p:spPr>
            <a:xfrm>
              <a:off x="19204428" y="4999058"/>
              <a:ext cx="3539023" cy="1162498"/>
            </a:xfrm>
            <a:prstGeom prst="rect">
              <a:avLst/>
            </a:prstGeom>
            <a:noFill/>
          </p:spPr>
          <p:txBody>
            <a:bodyPr wrap="square" rtlCol="0">
              <a:spAutoFit/>
            </a:bodyPr>
            <a:lstStyle/>
            <a:p>
              <a:r>
                <a:rPr lang="en-US" sz="3477" dirty="0"/>
                <a:t>Feature Engineering</a:t>
              </a:r>
            </a:p>
          </p:txBody>
        </p:sp>
        <p:sp>
          <p:nvSpPr>
            <p:cNvPr id="59" name="TextBox 58">
              <a:extLst>
                <a:ext uri="{FF2B5EF4-FFF2-40B4-BE49-F238E27FC236}">
                  <a16:creationId xmlns:a16="http://schemas.microsoft.com/office/drawing/2014/main" id="{7ECAC16A-F8B2-7F40-A06A-56D45F735F6C}"/>
                </a:ext>
              </a:extLst>
            </p:cNvPr>
            <p:cNvSpPr txBox="1"/>
            <p:nvPr/>
          </p:nvSpPr>
          <p:spPr>
            <a:xfrm>
              <a:off x="19198207" y="6978993"/>
              <a:ext cx="3505511" cy="1162498"/>
            </a:xfrm>
            <a:prstGeom prst="rect">
              <a:avLst/>
            </a:prstGeom>
            <a:noFill/>
          </p:spPr>
          <p:txBody>
            <a:bodyPr wrap="square" rtlCol="0">
              <a:spAutoFit/>
            </a:bodyPr>
            <a:lstStyle/>
            <a:p>
              <a:r>
                <a:rPr lang="en-US" sz="3477" dirty="0"/>
                <a:t>Natural Language Processing</a:t>
              </a:r>
            </a:p>
          </p:txBody>
        </p:sp>
        <p:sp>
          <p:nvSpPr>
            <p:cNvPr id="60" name="TextBox 59">
              <a:extLst>
                <a:ext uri="{FF2B5EF4-FFF2-40B4-BE49-F238E27FC236}">
                  <a16:creationId xmlns:a16="http://schemas.microsoft.com/office/drawing/2014/main" id="{7156373E-293A-6847-87CE-54749D247296}"/>
                </a:ext>
              </a:extLst>
            </p:cNvPr>
            <p:cNvSpPr txBox="1"/>
            <p:nvPr/>
          </p:nvSpPr>
          <p:spPr>
            <a:xfrm>
              <a:off x="19197428" y="9253517"/>
              <a:ext cx="3419526" cy="627416"/>
            </a:xfrm>
            <a:prstGeom prst="rect">
              <a:avLst/>
            </a:prstGeom>
            <a:noFill/>
          </p:spPr>
          <p:txBody>
            <a:bodyPr wrap="none" rtlCol="0">
              <a:spAutoFit/>
            </a:bodyPr>
            <a:lstStyle/>
            <a:p>
              <a:r>
                <a:rPr lang="en-US" sz="3477" dirty="0"/>
                <a:t>Machine Learning</a:t>
              </a:r>
            </a:p>
          </p:txBody>
        </p:sp>
      </p:grpSp>
      <p:sp>
        <p:nvSpPr>
          <p:cNvPr id="61" name="Rectangle 60">
            <a:extLst>
              <a:ext uri="{FF2B5EF4-FFF2-40B4-BE49-F238E27FC236}">
                <a16:creationId xmlns:a16="http://schemas.microsoft.com/office/drawing/2014/main" id="{EFF79CBA-8577-FD44-8AF5-DC1C6586ED2E}"/>
              </a:ext>
            </a:extLst>
          </p:cNvPr>
          <p:cNvSpPr/>
          <p:nvPr/>
        </p:nvSpPr>
        <p:spPr>
          <a:xfrm>
            <a:off x="1377673" y="2695902"/>
            <a:ext cx="9400032"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Rapidly determine company stock changes with CEO’s Tweets</a:t>
            </a:r>
          </a:p>
        </p:txBody>
      </p:sp>
      <p:sp>
        <p:nvSpPr>
          <p:cNvPr id="63" name="TextBox 62">
            <a:extLst>
              <a:ext uri="{FF2B5EF4-FFF2-40B4-BE49-F238E27FC236}">
                <a16:creationId xmlns:a16="http://schemas.microsoft.com/office/drawing/2014/main" id="{836F2AFF-1E8D-FC47-91D6-611BC90249E2}"/>
              </a:ext>
            </a:extLst>
          </p:cNvPr>
          <p:cNvSpPr txBox="1"/>
          <p:nvPr/>
        </p:nvSpPr>
        <p:spPr>
          <a:xfrm>
            <a:off x="1210936" y="902717"/>
            <a:ext cx="5764720" cy="982513"/>
          </a:xfrm>
          <a:prstGeom prst="rect">
            <a:avLst/>
          </a:prstGeom>
          <a:noFill/>
        </p:spPr>
        <p:txBody>
          <a:bodyPr wrap="none" rtlCol="0">
            <a:spAutoFit/>
          </a:bodyPr>
          <a:lstStyle/>
          <a:p>
            <a:pPr>
              <a:lnSpc>
                <a:spcPct val="150000"/>
              </a:lnSpc>
            </a:pPr>
            <a:r>
              <a:rPr lang="en-US" sz="4400" b="1" dirty="0">
                <a:solidFill>
                  <a:schemeClr val="accent1"/>
                </a:solidFill>
                <a:latin typeface="Roboto" panose="02000000000000000000" pitchFamily="2" charset="0"/>
                <a:ea typeface="Roboto" panose="02000000000000000000" pitchFamily="2" charset="0"/>
              </a:rPr>
              <a:t>Mobile-App</a:t>
            </a:r>
            <a:r>
              <a:rPr lang="en-US" sz="4400" b="1" dirty="0">
                <a:solidFill>
                  <a:schemeClr val="tx1">
                    <a:lumMod val="65000"/>
                    <a:lumOff val="35000"/>
                  </a:schemeClr>
                </a:solidFill>
                <a:latin typeface="Roboto" panose="02000000000000000000" pitchFamily="2" charset="0"/>
                <a:ea typeface="Roboto" panose="02000000000000000000" pitchFamily="2" charset="0"/>
              </a:rPr>
              <a:t> Mock Up</a:t>
            </a:r>
            <a:endParaRPr lang="en-US" sz="4400" b="1" dirty="0">
              <a:solidFill>
                <a:schemeClr val="accent2"/>
              </a:solidFill>
              <a:latin typeface="Roboto" panose="02000000000000000000" pitchFamily="2" charset="0"/>
              <a:ea typeface="Roboto" panose="02000000000000000000" pitchFamily="2" charset="0"/>
            </a:endParaRPr>
          </a:p>
        </p:txBody>
      </p:sp>
      <p:cxnSp>
        <p:nvCxnSpPr>
          <p:cNvPr id="67" name="Straight Connector 66">
            <a:extLst>
              <a:ext uri="{FF2B5EF4-FFF2-40B4-BE49-F238E27FC236}">
                <a16:creationId xmlns:a16="http://schemas.microsoft.com/office/drawing/2014/main" id="{C1CFDF18-3921-1149-9D03-85B3CD6D16C5}"/>
              </a:ext>
            </a:extLst>
          </p:cNvPr>
          <p:cNvCxnSpPr>
            <a:cxnSpLocks/>
          </p:cNvCxnSpPr>
          <p:nvPr/>
        </p:nvCxnSpPr>
        <p:spPr>
          <a:xfrm flipH="1">
            <a:off x="8300460"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9078918-B7B0-7D4C-857D-86B4C6CCCAB7}"/>
              </a:ext>
            </a:extLst>
          </p:cNvPr>
          <p:cNvSpPr txBox="1"/>
          <p:nvPr/>
        </p:nvSpPr>
        <p:spPr>
          <a:xfrm>
            <a:off x="8571348" y="8350795"/>
            <a:ext cx="3127779" cy="461665"/>
          </a:xfrm>
          <a:prstGeom prst="rect">
            <a:avLst/>
          </a:prstGeom>
          <a:noFill/>
        </p:spPr>
        <p:txBody>
          <a:bodyPr wrap="none" rtlCol="0">
            <a:spAutoFit/>
          </a:bodyPr>
          <a:lstStyle/>
          <a:p>
            <a:r>
              <a:rPr lang="en-US" sz="2400" dirty="0">
                <a:latin typeface="Roboto Light" panose="02000000000000000000" pitchFamily="2" charset="0"/>
                <a:ea typeface="Roboto Light" panose="02000000000000000000" pitchFamily="2" charset="0"/>
              </a:rPr>
              <a:t>Predicted Stock Price</a:t>
            </a:r>
          </a:p>
        </p:txBody>
      </p:sp>
      <p:cxnSp>
        <p:nvCxnSpPr>
          <p:cNvPr id="69" name="Straight Connector 68">
            <a:extLst>
              <a:ext uri="{FF2B5EF4-FFF2-40B4-BE49-F238E27FC236}">
                <a16:creationId xmlns:a16="http://schemas.microsoft.com/office/drawing/2014/main" id="{AC1B7436-6ECF-6442-B2E0-073C13BC23CC}"/>
              </a:ext>
            </a:extLst>
          </p:cNvPr>
          <p:cNvCxnSpPr>
            <a:cxnSpLocks/>
          </p:cNvCxnSpPr>
          <p:nvPr/>
        </p:nvCxnSpPr>
        <p:spPr>
          <a:xfrm flipH="1">
            <a:off x="7979219"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274262-6D2C-644D-8AA3-B1B1B36D37ED}"/>
              </a:ext>
            </a:extLst>
          </p:cNvPr>
          <p:cNvCxnSpPr>
            <a:cxnSpLocks/>
          </p:cNvCxnSpPr>
          <p:nvPr/>
        </p:nvCxnSpPr>
        <p:spPr>
          <a:xfrm flipH="1">
            <a:off x="7660845" y="8579941"/>
            <a:ext cx="235239" cy="0"/>
          </a:xfrm>
          <a:prstGeom prst="line">
            <a:avLst/>
          </a:prstGeom>
          <a:ln w="107950">
            <a:solidFill>
              <a:srgbClr val="FFA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180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4</a:t>
            </a:fld>
            <a:endParaRPr lang="en-US"/>
          </a:p>
        </p:txBody>
      </p:sp>
      <p:graphicFrame>
        <p:nvGraphicFramePr>
          <p:cNvPr id="4" name="Table 3"/>
          <p:cNvGraphicFramePr>
            <a:graphicFrameLocks noGrp="1"/>
          </p:cNvGraphicFramePr>
          <p:nvPr>
            <p:extLst/>
          </p:nvPr>
        </p:nvGraphicFramePr>
        <p:xfrm>
          <a:off x="1378729" y="2684026"/>
          <a:ext cx="20099028" cy="8619312"/>
        </p:xfrm>
        <a:graphic>
          <a:graphicData uri="http://schemas.openxmlformats.org/drawingml/2006/table">
            <a:tbl>
              <a:tblPr firstRow="1" bandRow="1">
                <a:tableStyleId>{5C22544A-7EE6-4342-B048-85BDC9FD1C3A}</a:tableStyleId>
              </a:tblPr>
              <a:tblGrid>
                <a:gridCol w="3349838">
                  <a:extLst>
                    <a:ext uri="{9D8B030D-6E8A-4147-A177-3AD203B41FA5}">
                      <a16:colId xmlns:a16="http://schemas.microsoft.com/office/drawing/2014/main" val="20000"/>
                    </a:ext>
                  </a:extLst>
                </a:gridCol>
                <a:gridCol w="3349838">
                  <a:extLst>
                    <a:ext uri="{9D8B030D-6E8A-4147-A177-3AD203B41FA5}">
                      <a16:colId xmlns:a16="http://schemas.microsoft.com/office/drawing/2014/main" val="20001"/>
                    </a:ext>
                  </a:extLst>
                </a:gridCol>
                <a:gridCol w="3349838">
                  <a:extLst>
                    <a:ext uri="{9D8B030D-6E8A-4147-A177-3AD203B41FA5}">
                      <a16:colId xmlns:a16="http://schemas.microsoft.com/office/drawing/2014/main" val="20002"/>
                    </a:ext>
                  </a:extLst>
                </a:gridCol>
                <a:gridCol w="3349838">
                  <a:extLst>
                    <a:ext uri="{9D8B030D-6E8A-4147-A177-3AD203B41FA5}">
                      <a16:colId xmlns:a16="http://schemas.microsoft.com/office/drawing/2014/main" val="20003"/>
                    </a:ext>
                  </a:extLst>
                </a:gridCol>
                <a:gridCol w="3349838">
                  <a:extLst>
                    <a:ext uri="{9D8B030D-6E8A-4147-A177-3AD203B41FA5}">
                      <a16:colId xmlns:a16="http://schemas.microsoft.com/office/drawing/2014/main" val="20004"/>
                    </a:ext>
                  </a:extLst>
                </a:gridCol>
                <a:gridCol w="3349838">
                  <a:extLst>
                    <a:ext uri="{9D8B030D-6E8A-4147-A177-3AD203B41FA5}">
                      <a16:colId xmlns:a16="http://schemas.microsoft.com/office/drawing/2014/main" val="20005"/>
                    </a:ext>
                  </a:extLst>
                </a:gridCol>
              </a:tblGrid>
              <a:tr h="1044304">
                <a:tc>
                  <a:txBody>
                    <a:bodyPr/>
                    <a:lstStyle/>
                    <a:p>
                      <a:pPr algn="ctr"/>
                      <a:r>
                        <a:rPr lang="en-US" sz="2800" b="0" dirty="0">
                          <a:solidFill>
                            <a:schemeClr val="tx2"/>
                          </a:solidFill>
                          <a:latin typeface="Roboto Light" panose="02000000000000000000" pitchFamily="2" charset="0"/>
                          <a:ea typeface="Roboto Light" panose="02000000000000000000" pitchFamily="2" charset="0"/>
                        </a:rPr>
                        <a:t>Executive</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Twitter Handle</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Company Affiliation</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Total Tweets Collected</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Company Stock Ticker</a:t>
                      </a:r>
                    </a:p>
                  </a:txBody>
                  <a:tcPr marL="91439" marR="91439" anchor="ctr">
                    <a:solidFill>
                      <a:schemeClr val="accent1"/>
                    </a:solidFill>
                  </a:tcPr>
                </a:tc>
                <a:tc>
                  <a:txBody>
                    <a:bodyPr/>
                    <a:lstStyle/>
                    <a:p>
                      <a:pPr algn="ctr"/>
                      <a:r>
                        <a:rPr lang="en-US" sz="2800" b="0" dirty="0">
                          <a:solidFill>
                            <a:schemeClr val="tx2"/>
                          </a:solidFill>
                          <a:latin typeface="Roboto Light" panose="02000000000000000000" pitchFamily="2" charset="0"/>
                          <a:ea typeface="Roboto Light" panose="02000000000000000000" pitchFamily="2" charset="0"/>
                        </a:rPr>
                        <a:t>Total Market Days Collected</a:t>
                      </a:r>
                    </a:p>
                  </a:txBody>
                  <a:tcPr marL="91439" marR="91439" anchor="ctr">
                    <a:solidFill>
                      <a:schemeClr val="accent1"/>
                    </a:solidFill>
                  </a:tcPr>
                </a:tc>
                <a:extLst>
                  <a:ext uri="{0D108BD9-81ED-4DB2-BD59-A6C34878D82A}">
                    <a16:rowId xmlns:a16="http://schemas.microsoft.com/office/drawing/2014/main" val="10000"/>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Elon Musk</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elonmusk</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CEO and product architect of Tesla, Inc.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11622</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TSLA</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1259</a:t>
                      </a:r>
                    </a:p>
                  </a:txBody>
                  <a:tcPr marL="91439" marR="91439" anchor="ctr">
                    <a:solidFill>
                      <a:schemeClr val="tx2">
                        <a:lumMod val="95000"/>
                      </a:schemeClr>
                    </a:solidFill>
                  </a:tcPr>
                </a:tc>
                <a:extLst>
                  <a:ext uri="{0D108BD9-81ED-4DB2-BD59-A6C34878D82A}">
                    <a16:rowId xmlns:a16="http://schemas.microsoft.com/office/drawing/2014/main" val="10001"/>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Aaron </a:t>
                      </a:r>
                      <a:r>
                        <a:rPr lang="en-US" sz="2800" b="1" dirty="0" err="1">
                          <a:solidFill>
                            <a:schemeClr val="tx2"/>
                          </a:solidFill>
                          <a:latin typeface="Roboto Light" panose="02000000000000000000" pitchFamily="2" charset="0"/>
                          <a:ea typeface="Roboto Light" panose="02000000000000000000" pitchFamily="2" charset="0"/>
                        </a:rPr>
                        <a:t>Levie</a:t>
                      </a:r>
                      <a:endParaRPr lang="en-US" sz="2800" b="1" dirty="0">
                        <a:solidFill>
                          <a:schemeClr val="tx2"/>
                        </a:solidFill>
                        <a:latin typeface="Roboto Light" panose="02000000000000000000" pitchFamily="2" charset="0"/>
                        <a:ea typeface="Roboto Light" panose="02000000000000000000" pitchFamily="2" charset="0"/>
                      </a:endParaRP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levie</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Co-founder of Enterprise Cloud Software Box</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1736</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BOX</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2"/>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Jack Dorsey</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@jack</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CEO of Twitter, Inc.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5124</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TWTR</a:t>
                      </a:r>
                    </a:p>
                  </a:txBody>
                  <a:tcPr marL="91439" marR="91439" anchor="ctr">
                    <a:solidFill>
                      <a:schemeClr val="tx2">
                        <a:lumMod val="95000"/>
                      </a:schemeClr>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lumMod val="95000"/>
                      </a:schemeClr>
                    </a:solidFill>
                  </a:tcPr>
                </a:tc>
                <a:extLst>
                  <a:ext uri="{0D108BD9-81ED-4DB2-BD59-A6C34878D82A}">
                    <a16:rowId xmlns:a16="http://schemas.microsoft.com/office/drawing/2014/main" val="10003"/>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Mark Benioff</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@Benioff</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Founder, chairman and CEO, Salesforce</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4871</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CRM</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4"/>
                  </a:ext>
                </a:extLst>
              </a:tr>
              <a:tr h="1044304">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mn-cs"/>
                        </a:rPr>
                        <a:t>Richard Branson</a:t>
                      </a:r>
                    </a:p>
                  </a:txBody>
                  <a:tcPr marL="91439" marR="91439" anchor="ctr">
                    <a:solidFill>
                      <a:schemeClr val="accent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boto Light" panose="02000000000000000000" pitchFamily="2" charset="0"/>
                          <a:ea typeface="Roboto Light" panose="02000000000000000000" pitchFamily="2" charset="0"/>
                          <a:cs typeface="+mn-cs"/>
                        </a:rPr>
                        <a:t>@</a:t>
                      </a:r>
                      <a:r>
                        <a:rPr kumimoji="0" lang="en-US" sz="2800" b="0" i="0" u="none" strike="noStrike" kern="1200" cap="none" spc="0" normalizeH="0" baseline="0" noProof="0" dirty="0" err="1">
                          <a:ln>
                            <a:noFill/>
                          </a:ln>
                          <a:solidFill>
                            <a:schemeClr val="bg1"/>
                          </a:solidFill>
                          <a:effectLst/>
                          <a:uLnTx/>
                          <a:uFillTx/>
                          <a:latin typeface="Roboto Light" panose="02000000000000000000" pitchFamily="2" charset="0"/>
                          <a:ea typeface="Roboto Light" panose="02000000000000000000" pitchFamily="2" charset="0"/>
                          <a:cs typeface="+mn-cs"/>
                        </a:rPr>
                        <a:t>richardbranson</a:t>
                      </a:r>
                      <a:endParaRPr kumimoji="0" lang="en-US" sz="2800" b="0" i="0" u="none" strike="noStrike" kern="1200" cap="none" spc="0" normalizeH="0" baseline="0" noProof="0" dirty="0">
                        <a:ln>
                          <a:noFill/>
                        </a:ln>
                        <a:solidFill>
                          <a:schemeClr val="bg1"/>
                        </a:solidFill>
                        <a:effectLst/>
                        <a:uLnTx/>
                        <a:uFillTx/>
                        <a:latin typeface="Roboto Light" panose="02000000000000000000" pitchFamily="2" charset="0"/>
                        <a:ea typeface="Roboto Light" panose="02000000000000000000" pitchFamily="2" charset="0"/>
                        <a:cs typeface="+mn-cs"/>
                      </a:endParaRP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Founder of Virgin Galactic</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7711</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SPCE</a:t>
                      </a:r>
                    </a:p>
                  </a:txBody>
                  <a:tcPr marL="91439" marR="91439" anchor="ctr">
                    <a:solidFill>
                      <a:schemeClr val="tx2">
                        <a:lumMod val="95000"/>
                      </a:schemeClr>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981</a:t>
                      </a:r>
                    </a:p>
                  </a:txBody>
                  <a:tcPr marL="91439" marR="91439" anchor="ctr">
                    <a:solidFill>
                      <a:schemeClr val="tx2">
                        <a:lumMod val="95000"/>
                      </a:schemeClr>
                    </a:solidFill>
                  </a:tcPr>
                </a:tc>
                <a:extLst>
                  <a:ext uri="{0D108BD9-81ED-4DB2-BD59-A6C34878D82A}">
                    <a16:rowId xmlns:a16="http://schemas.microsoft.com/office/drawing/2014/main" val="10005"/>
                  </a:ext>
                </a:extLst>
              </a:tr>
              <a:tr h="1044304">
                <a:tc>
                  <a:txBody>
                    <a:bodyPr/>
                    <a:lstStyle/>
                    <a:p>
                      <a:pPr algn="ctr"/>
                      <a:r>
                        <a:rPr lang="en-US" sz="2800" b="1" dirty="0">
                          <a:solidFill>
                            <a:schemeClr val="tx2"/>
                          </a:solidFill>
                          <a:latin typeface="Roboto Light" panose="02000000000000000000" pitchFamily="2" charset="0"/>
                          <a:ea typeface="Roboto Light" panose="02000000000000000000" pitchFamily="2" charset="0"/>
                        </a:rPr>
                        <a:t>John Legere</a:t>
                      </a:r>
                    </a:p>
                  </a:txBody>
                  <a:tcPr marL="91439" marR="91439" anchor="ctr">
                    <a:solidFill>
                      <a:schemeClr val="accent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a:t>
                      </a:r>
                      <a:r>
                        <a:rPr lang="en-US" sz="2800" dirty="0" err="1">
                          <a:solidFill>
                            <a:schemeClr val="bg1"/>
                          </a:solidFill>
                          <a:latin typeface="Roboto Light" panose="02000000000000000000" pitchFamily="2" charset="0"/>
                          <a:ea typeface="Roboto Light" panose="02000000000000000000" pitchFamily="2" charset="0"/>
                        </a:rPr>
                        <a:t>JohnLegere</a:t>
                      </a: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tc>
                  <a:txBody>
                    <a:bodyPr/>
                    <a:lstStyle/>
                    <a:p>
                      <a:pPr marL="0" marR="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Former CEO T-Mobile US (Left April 30, 2020)</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37302</a:t>
                      </a:r>
                    </a:p>
                  </a:txBody>
                  <a:tcPr marL="91439" marR="91439" anchor="ctr">
                    <a:solidFill>
                      <a:schemeClr val="tx2"/>
                    </a:solidFill>
                  </a:tcPr>
                </a:tc>
                <a:tc>
                  <a:txBody>
                    <a:bodyPr/>
                    <a:lstStyle/>
                    <a:p>
                      <a:pPr algn="ctr"/>
                      <a:r>
                        <a:rPr lang="en-US" sz="2800" dirty="0">
                          <a:solidFill>
                            <a:schemeClr val="bg1"/>
                          </a:solidFill>
                          <a:latin typeface="Roboto Light" panose="02000000000000000000" pitchFamily="2" charset="0"/>
                          <a:ea typeface="Roboto Light" panose="02000000000000000000" pitchFamily="2" charset="0"/>
                        </a:rPr>
                        <a:t>TMUS</a:t>
                      </a:r>
                    </a:p>
                  </a:txBody>
                  <a:tcPr marL="91439" marR="91439" anchor="ctr">
                    <a:solidFill>
                      <a:schemeClr val="tx2"/>
                    </a:solidFill>
                  </a:tcPr>
                </a:tc>
                <a:tc>
                  <a:txBody>
                    <a:bodyPr/>
                    <a:lstStyle/>
                    <a:p>
                      <a:pPr marL="0" marR="0" lvl="0" indent="0" algn="ctr" defTabSz="170691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Roboto Light" panose="02000000000000000000" pitchFamily="2" charset="0"/>
                          <a:ea typeface="Roboto Light" panose="02000000000000000000" pitchFamily="2" charset="0"/>
                        </a:rPr>
                        <a:t>1259</a:t>
                      </a:r>
                    </a:p>
                    <a:p>
                      <a:pPr algn="ctr"/>
                      <a:endParaRPr lang="en-US" sz="2800" dirty="0">
                        <a:solidFill>
                          <a:schemeClr val="bg1"/>
                        </a:solidFill>
                        <a:latin typeface="Roboto Light" panose="02000000000000000000" pitchFamily="2" charset="0"/>
                        <a:ea typeface="Roboto Light" panose="02000000000000000000" pitchFamily="2" charset="0"/>
                      </a:endParaRPr>
                    </a:p>
                  </a:txBody>
                  <a:tcPr marL="91439" marR="91439" anchor="ctr">
                    <a:solidFill>
                      <a:schemeClr val="tx2"/>
                    </a:solidFill>
                  </a:tcPr>
                </a:tc>
                <a:extLst>
                  <a:ext uri="{0D108BD9-81ED-4DB2-BD59-A6C34878D82A}">
                    <a16:rowId xmlns:a16="http://schemas.microsoft.com/office/drawing/2014/main" val="10006"/>
                  </a:ext>
                </a:extLst>
              </a:tr>
            </a:tbl>
          </a:graphicData>
        </a:graphic>
      </p:graphicFrame>
      <p:sp>
        <p:nvSpPr>
          <p:cNvPr id="5" name="TextBox 4"/>
          <p:cNvSpPr txBox="1"/>
          <p:nvPr/>
        </p:nvSpPr>
        <p:spPr>
          <a:xfrm>
            <a:off x="7234275" y="330147"/>
            <a:ext cx="8391464" cy="982513"/>
          </a:xfrm>
          <a:prstGeom prst="rect">
            <a:avLst/>
          </a:prstGeom>
          <a:noFill/>
        </p:spPr>
        <p:txBody>
          <a:bodyPr wrap="none" rtlCol="0">
            <a:spAutoFit/>
          </a:bodyPr>
          <a:lstStyle/>
          <a:p>
            <a:pPr algn="ctr">
              <a:lnSpc>
                <a:spcPct val="150000"/>
              </a:lnSpc>
            </a:pPr>
            <a:r>
              <a:rPr lang="en-US" sz="4400" b="1" dirty="0">
                <a:solidFill>
                  <a:schemeClr val="accent1"/>
                </a:solidFill>
                <a:latin typeface="Roboto" panose="02000000000000000000" pitchFamily="2" charset="0"/>
                <a:ea typeface="Roboto" panose="02000000000000000000" pitchFamily="2" charset="0"/>
              </a:rPr>
              <a:t>Data Wrangling </a:t>
            </a:r>
            <a:r>
              <a:rPr lang="en-US" sz="4400" b="1" dirty="0">
                <a:solidFill>
                  <a:schemeClr val="tx2"/>
                </a:solidFill>
                <a:latin typeface="Roboto" panose="02000000000000000000" pitchFamily="2" charset="0"/>
                <a:ea typeface="Roboto" panose="02000000000000000000" pitchFamily="2" charset="0"/>
              </a:rPr>
              <a:t>Collected Data</a:t>
            </a:r>
          </a:p>
        </p:txBody>
      </p:sp>
      <p:sp>
        <p:nvSpPr>
          <p:cNvPr id="6" name="Rectangle 5"/>
          <p:cNvSpPr/>
          <p:nvPr/>
        </p:nvSpPr>
        <p:spPr>
          <a:xfrm>
            <a:off x="6375400" y="1284457"/>
            <a:ext cx="10105686" cy="456535"/>
          </a:xfrm>
          <a:prstGeom prst="rect">
            <a:avLst/>
          </a:prstGeom>
        </p:spPr>
        <p:txBody>
          <a:bodyPr wrap="square">
            <a:spAutoFit/>
          </a:bodyPr>
          <a:lstStyle/>
          <a:p>
            <a:pPr algn="ct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Data collected using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yfinance</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and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twint</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between August 23rd, 2016 to July 20th, 2021</a:t>
            </a:r>
          </a:p>
        </p:txBody>
      </p:sp>
      <p:pic>
        <p:nvPicPr>
          <p:cNvPr id="8" name="Picture 7">
            <a:extLst>
              <a:ext uri="{FF2B5EF4-FFF2-40B4-BE49-F238E27FC236}">
                <a16:creationId xmlns:a16="http://schemas.microsoft.com/office/drawing/2014/main" id="{460E62AF-8D4E-A34C-9262-FD332417D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9" name="TextBox 8">
            <a:extLst>
              <a:ext uri="{FF2B5EF4-FFF2-40B4-BE49-F238E27FC236}">
                <a16:creationId xmlns:a16="http://schemas.microsoft.com/office/drawing/2014/main" id="{7CBC64E4-1E09-7243-B0D3-3885C319D42A}"/>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112707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5</a:t>
            </a:fld>
            <a:endParaRPr lang="en-US"/>
          </a:p>
        </p:txBody>
      </p:sp>
      <p:sp>
        <p:nvSpPr>
          <p:cNvPr id="21" name="Rectangle 20"/>
          <p:cNvSpPr/>
          <p:nvPr/>
        </p:nvSpPr>
        <p:spPr>
          <a:xfrm>
            <a:off x="14212113" y="3238775"/>
            <a:ext cx="3605532" cy="739754"/>
          </a:xfrm>
          <a:prstGeom prst="rect">
            <a:avLst/>
          </a:prstGeom>
        </p:spPr>
        <p:txBody>
          <a:bodyPr wrap="square">
            <a:spAutoFit/>
          </a:bodyPr>
          <a:lstStyle/>
          <a:p>
            <a:pPr>
              <a:lnSpc>
                <a:spcPct val="150000"/>
              </a:lnSpc>
            </a:pPr>
            <a:r>
              <a:rPr lang="en-US" sz="3200" i="1"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Features in Tweet</a:t>
            </a:r>
          </a:p>
        </p:txBody>
      </p:sp>
      <p:pic>
        <p:nvPicPr>
          <p:cNvPr id="26" name="Picture 25">
            <a:extLst>
              <a:ext uri="{FF2B5EF4-FFF2-40B4-BE49-F238E27FC236}">
                <a16:creationId xmlns:a16="http://schemas.microsoft.com/office/drawing/2014/main" id="{0C2161C3-B7A8-3741-B932-E2D8CE83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30" y="937848"/>
            <a:ext cx="13817443" cy="10607330"/>
          </a:xfrm>
          <a:prstGeom prst="rect">
            <a:avLst/>
          </a:prstGeom>
        </p:spPr>
      </p:pic>
      <p:grpSp>
        <p:nvGrpSpPr>
          <p:cNvPr id="35" name="Group 34">
            <a:extLst>
              <a:ext uri="{FF2B5EF4-FFF2-40B4-BE49-F238E27FC236}">
                <a16:creationId xmlns:a16="http://schemas.microsoft.com/office/drawing/2014/main" id="{07CD0636-36B5-CB4F-8710-102E14D77F61}"/>
              </a:ext>
            </a:extLst>
          </p:cNvPr>
          <p:cNvGrpSpPr/>
          <p:nvPr/>
        </p:nvGrpSpPr>
        <p:grpSpPr>
          <a:xfrm>
            <a:off x="946428" y="11846856"/>
            <a:ext cx="3435073" cy="756280"/>
            <a:chOff x="938320" y="11826219"/>
            <a:chExt cx="3435073" cy="756280"/>
          </a:xfrm>
        </p:grpSpPr>
        <p:pic>
          <p:nvPicPr>
            <p:cNvPr id="36" name="Picture 35">
              <a:extLst>
                <a:ext uri="{FF2B5EF4-FFF2-40B4-BE49-F238E27FC236}">
                  <a16:creationId xmlns:a16="http://schemas.microsoft.com/office/drawing/2014/main" id="{F47737F3-24A3-F242-8C97-E5795102C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7" name="TextBox 36">
              <a:extLst>
                <a:ext uri="{FF2B5EF4-FFF2-40B4-BE49-F238E27FC236}">
                  <a16:creationId xmlns:a16="http://schemas.microsoft.com/office/drawing/2014/main" id="{811D7FFE-1E5E-3A48-89A0-4EC7D05E351F}"/>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
        <p:nvSpPr>
          <p:cNvPr id="31" name="TextBox 30">
            <a:extLst>
              <a:ext uri="{FF2B5EF4-FFF2-40B4-BE49-F238E27FC236}">
                <a16:creationId xmlns:a16="http://schemas.microsoft.com/office/drawing/2014/main" id="{A2707F00-4F96-3847-AF48-3246F69CF1BC}"/>
              </a:ext>
            </a:extLst>
          </p:cNvPr>
          <p:cNvSpPr txBox="1"/>
          <p:nvPr/>
        </p:nvSpPr>
        <p:spPr>
          <a:xfrm>
            <a:off x="14087900" y="797145"/>
            <a:ext cx="6067814" cy="1998176"/>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Wrangling </a:t>
            </a:r>
            <a:r>
              <a:rPr lang="en-US" sz="4400" b="1" dirty="0">
                <a:solidFill>
                  <a:schemeClr val="accent1"/>
                </a:solidFill>
                <a:latin typeface="Roboto" panose="02000000000000000000" pitchFamily="2" charset="0"/>
                <a:ea typeface="Roboto" panose="02000000000000000000" pitchFamily="2" charset="0"/>
              </a:rPr>
              <a:t>Feature Engineering</a:t>
            </a:r>
          </a:p>
        </p:txBody>
      </p:sp>
      <p:sp>
        <p:nvSpPr>
          <p:cNvPr id="32" name="Rounded Rectangle 31">
            <a:extLst>
              <a:ext uri="{FF2B5EF4-FFF2-40B4-BE49-F238E27FC236}">
                <a16:creationId xmlns:a16="http://schemas.microsoft.com/office/drawing/2014/main" id="{5A4F0CD8-D14C-F349-9982-115CFA385813}"/>
              </a:ext>
            </a:extLst>
          </p:cNvPr>
          <p:cNvSpPr/>
          <p:nvPr/>
        </p:nvSpPr>
        <p:spPr>
          <a:xfrm>
            <a:off x="14786163" y="4304771"/>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Links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4" name="Rounded Rectangle 13">
            <a:extLst>
              <a:ext uri="{FF2B5EF4-FFF2-40B4-BE49-F238E27FC236}">
                <a16:creationId xmlns:a16="http://schemas.microsoft.com/office/drawing/2014/main" id="{7ABF15B3-8AEE-A942-B961-0C1F27706593}"/>
              </a:ext>
            </a:extLst>
          </p:cNvPr>
          <p:cNvSpPr/>
          <p:nvPr/>
        </p:nvSpPr>
        <p:spPr>
          <a:xfrm>
            <a:off x="14786163" y="5056255"/>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Mentions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5" name="Rounded Rectangle 14">
            <a:extLst>
              <a:ext uri="{FF2B5EF4-FFF2-40B4-BE49-F238E27FC236}">
                <a16:creationId xmlns:a16="http://schemas.microsoft.com/office/drawing/2014/main" id="{57A491E8-41FE-4E4A-BBE5-3469530CD93A}"/>
              </a:ext>
            </a:extLst>
          </p:cNvPr>
          <p:cNvSpPr/>
          <p:nvPr/>
        </p:nvSpPr>
        <p:spPr>
          <a:xfrm>
            <a:off x="14786163" y="5807739"/>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Hashtags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16" name="Rounded Rectangle 15">
            <a:extLst>
              <a:ext uri="{FF2B5EF4-FFF2-40B4-BE49-F238E27FC236}">
                <a16:creationId xmlns:a16="http://schemas.microsoft.com/office/drawing/2014/main" id="{8E32D4A7-6487-0646-B0CA-913655EC978C}"/>
              </a:ext>
            </a:extLst>
          </p:cNvPr>
          <p:cNvSpPr/>
          <p:nvPr/>
        </p:nvSpPr>
        <p:spPr>
          <a:xfrm>
            <a:off x="14786163" y="6559221"/>
            <a:ext cx="2733471" cy="592711"/>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Media</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0" name="Rounded Rectangle 19">
            <a:extLst>
              <a:ext uri="{FF2B5EF4-FFF2-40B4-BE49-F238E27FC236}">
                <a16:creationId xmlns:a16="http://schemas.microsoft.com/office/drawing/2014/main" id="{B9722C0F-B3E7-8F4E-ACE9-9E870F791E18}"/>
              </a:ext>
            </a:extLst>
          </p:cNvPr>
          <p:cNvSpPr/>
          <p:nvPr/>
        </p:nvSpPr>
        <p:spPr>
          <a:xfrm>
            <a:off x="18038362" y="4304771"/>
            <a:ext cx="4285611" cy="59271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Sentences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2" name="Rounded Rectangle 21">
            <a:extLst>
              <a:ext uri="{FF2B5EF4-FFF2-40B4-BE49-F238E27FC236}">
                <a16:creationId xmlns:a16="http://schemas.microsoft.com/office/drawing/2014/main" id="{DABF9617-9E18-5D43-A384-3B2E2BE4D5C5}"/>
              </a:ext>
            </a:extLst>
          </p:cNvPr>
          <p:cNvSpPr/>
          <p:nvPr/>
        </p:nvSpPr>
        <p:spPr>
          <a:xfrm>
            <a:off x="18038362" y="5049837"/>
            <a:ext cx="4285611" cy="59271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Words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3" name="Rounded Rectangle 22">
            <a:extLst>
              <a:ext uri="{FF2B5EF4-FFF2-40B4-BE49-F238E27FC236}">
                <a16:creationId xmlns:a16="http://schemas.microsoft.com/office/drawing/2014/main" id="{08B54649-247B-2E4A-84B7-94DAEDD1CABF}"/>
              </a:ext>
            </a:extLst>
          </p:cNvPr>
          <p:cNvSpPr/>
          <p:nvPr/>
        </p:nvSpPr>
        <p:spPr>
          <a:xfrm>
            <a:off x="18038362" y="5794905"/>
            <a:ext cx="4285611" cy="61196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latin typeface="Roboto Light" panose="02000000000000000000" pitchFamily="2" charset="0"/>
                <a:ea typeface="Roboto Light" panose="02000000000000000000" pitchFamily="2" charset="0"/>
              </a:rPr>
              <a:t>Avg</a:t>
            </a:r>
            <a:r>
              <a:rPr lang="en-US" sz="2400" b="1" dirty="0">
                <a:solidFill>
                  <a:schemeClr val="tx2"/>
                </a:solidFill>
                <a:latin typeface="Roboto Light" panose="02000000000000000000" pitchFamily="2" charset="0"/>
                <a:ea typeface="Roboto Light" panose="02000000000000000000" pitchFamily="2" charset="0"/>
              </a:rPr>
              <a:t> Words per Sentence</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4" name="Rounded Rectangle 23">
            <a:extLst>
              <a:ext uri="{FF2B5EF4-FFF2-40B4-BE49-F238E27FC236}">
                <a16:creationId xmlns:a16="http://schemas.microsoft.com/office/drawing/2014/main" id="{7D2E810D-F84C-5C43-9919-261B248E5583}"/>
              </a:ext>
            </a:extLst>
          </p:cNvPr>
          <p:cNvSpPr/>
          <p:nvPr/>
        </p:nvSpPr>
        <p:spPr>
          <a:xfrm>
            <a:off x="18038362" y="6559221"/>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Nouns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5" name="Rounded Rectangle 24">
            <a:extLst>
              <a:ext uri="{FF2B5EF4-FFF2-40B4-BE49-F238E27FC236}">
                <a16:creationId xmlns:a16="http://schemas.microsoft.com/office/drawing/2014/main" id="{4200BFDF-73C3-DF48-9DCC-EB0E71864762}"/>
              </a:ext>
            </a:extLst>
          </p:cNvPr>
          <p:cNvSpPr/>
          <p:nvPr/>
        </p:nvSpPr>
        <p:spPr>
          <a:xfrm>
            <a:off x="18038362" y="8087855"/>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Orgs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27" name="Rounded Rectangle 26">
            <a:extLst>
              <a:ext uri="{FF2B5EF4-FFF2-40B4-BE49-F238E27FC236}">
                <a16:creationId xmlns:a16="http://schemas.microsoft.com/office/drawing/2014/main" id="{1E40B678-E00F-6D44-A275-B0558B852CC1}"/>
              </a:ext>
            </a:extLst>
          </p:cNvPr>
          <p:cNvSpPr/>
          <p:nvPr/>
        </p:nvSpPr>
        <p:spPr>
          <a:xfrm>
            <a:off x="18038362" y="7323539"/>
            <a:ext cx="4285611" cy="611961"/>
          </a:xfrm>
          <a:prstGeom prst="roundRect">
            <a:avLst>
              <a:gd name="adj" fmla="val 0"/>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Roboto Light" panose="02000000000000000000" pitchFamily="2" charset="0"/>
                <a:ea typeface="Roboto Light" panose="02000000000000000000" pitchFamily="2" charset="0"/>
              </a:rPr>
              <a:t>Number of Verbs</a:t>
            </a:r>
            <a:endParaRPr lang="en-US" sz="2400" dirty="0">
              <a:solidFill>
                <a:schemeClr val="tx2"/>
              </a:solidFill>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216979F2-21F4-C24E-A9B4-E40891C945CF}"/>
              </a:ext>
            </a:extLst>
          </p:cNvPr>
          <p:cNvSpPr txBox="1"/>
          <p:nvPr/>
        </p:nvSpPr>
        <p:spPr>
          <a:xfrm>
            <a:off x="15153273" y="7461255"/>
            <a:ext cx="2885089" cy="923330"/>
          </a:xfrm>
          <a:prstGeom prst="rect">
            <a:avLst/>
          </a:prstGeom>
          <a:noFill/>
        </p:spPr>
        <p:txBody>
          <a:bodyPr wrap="square" rtlCol="0">
            <a:spAutoFit/>
          </a:bodyPr>
          <a:lstStyle/>
          <a:p>
            <a:r>
              <a:rPr lang="en-US" sz="5400" b="1" dirty="0" err="1">
                <a:solidFill>
                  <a:srgbClr val="FF9300"/>
                </a:solidFill>
              </a:rPr>
              <a:t>spaCy</a:t>
            </a:r>
            <a:endParaRPr lang="en-US" sz="5400" b="1" dirty="0">
              <a:solidFill>
                <a:srgbClr val="FF9300"/>
              </a:solidFill>
            </a:endParaRPr>
          </a:p>
        </p:txBody>
      </p:sp>
      <p:cxnSp>
        <p:nvCxnSpPr>
          <p:cNvPr id="28" name="Straight Connector 27">
            <a:extLst>
              <a:ext uri="{FF2B5EF4-FFF2-40B4-BE49-F238E27FC236}">
                <a16:creationId xmlns:a16="http://schemas.microsoft.com/office/drawing/2014/main" id="{F8411B09-452D-1D47-96E6-892E05CD85CC}"/>
              </a:ext>
            </a:extLst>
          </p:cNvPr>
          <p:cNvCxnSpPr/>
          <p:nvPr/>
        </p:nvCxnSpPr>
        <p:spPr>
          <a:xfrm>
            <a:off x="14696073" y="9205079"/>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9ADCF3D-93C8-ED45-9316-E0F34111B4FE}"/>
              </a:ext>
            </a:extLst>
          </p:cNvPr>
          <p:cNvSpPr/>
          <p:nvPr/>
        </p:nvSpPr>
        <p:spPr>
          <a:xfrm>
            <a:off x="14590297" y="9438974"/>
            <a:ext cx="7733675" cy="211852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There are two stock prices per day (the open and the close) that the tweets can impact. Tweets that occur between these two prices are grouped together into a single row with their summed features and the target return (the change between the price before the tweets, and the price after the tweets). </a:t>
            </a:r>
          </a:p>
        </p:txBody>
      </p:sp>
    </p:spTree>
    <p:extLst>
      <p:ext uri="{BB962C8B-B14F-4D97-AF65-F5344CB8AC3E}">
        <p14:creationId xmlns:p14="http://schemas.microsoft.com/office/powerpoint/2010/main" val="63742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D3D02A-9DE5-6448-BD1E-993F45C98CBA}"/>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Pooret</a:t>
            </a:r>
            <a:r>
              <a:rPr lang="en-US" dirty="0"/>
              <a:t>/Predicting-Executive-Stock-Movements</a:t>
            </a:r>
          </a:p>
        </p:txBody>
      </p:sp>
      <p:sp>
        <p:nvSpPr>
          <p:cNvPr id="3" name="Slide Number Placeholder 2">
            <a:extLst>
              <a:ext uri="{FF2B5EF4-FFF2-40B4-BE49-F238E27FC236}">
                <a16:creationId xmlns:a16="http://schemas.microsoft.com/office/drawing/2014/main" id="{48BC0A34-B359-A245-90AB-6A088F9D5C49}"/>
              </a:ext>
            </a:extLst>
          </p:cNvPr>
          <p:cNvSpPr>
            <a:spLocks noGrp="1"/>
          </p:cNvSpPr>
          <p:nvPr>
            <p:ph type="sldNum" sz="quarter" idx="12"/>
          </p:nvPr>
        </p:nvSpPr>
        <p:spPr/>
        <p:txBody>
          <a:bodyPr/>
          <a:lstStyle/>
          <a:p>
            <a:fld id="{56DCFB14-7DA6-44D4-A265-5EB7147727CA}" type="slidenum">
              <a:rPr lang="en-US" smtClean="0"/>
              <a:t>6</a:t>
            </a:fld>
            <a:endParaRPr lang="en-US"/>
          </a:p>
        </p:txBody>
      </p:sp>
      <p:grpSp>
        <p:nvGrpSpPr>
          <p:cNvPr id="26" name="Group 25">
            <a:extLst>
              <a:ext uri="{FF2B5EF4-FFF2-40B4-BE49-F238E27FC236}">
                <a16:creationId xmlns:a16="http://schemas.microsoft.com/office/drawing/2014/main" id="{1FB1AC13-DDC5-3848-B901-31ED791A443F}"/>
              </a:ext>
            </a:extLst>
          </p:cNvPr>
          <p:cNvGrpSpPr/>
          <p:nvPr/>
        </p:nvGrpSpPr>
        <p:grpSpPr>
          <a:xfrm>
            <a:off x="538700" y="690691"/>
            <a:ext cx="18235513" cy="11030656"/>
            <a:chOff x="1793335" y="1181546"/>
            <a:chExt cx="18235513" cy="11030656"/>
          </a:xfrm>
        </p:grpSpPr>
        <p:grpSp>
          <p:nvGrpSpPr>
            <p:cNvPr id="24" name="Group 23">
              <a:extLst>
                <a:ext uri="{FF2B5EF4-FFF2-40B4-BE49-F238E27FC236}">
                  <a16:creationId xmlns:a16="http://schemas.microsoft.com/office/drawing/2014/main" id="{66A3861C-FC66-3D46-8329-429839541E35}"/>
                </a:ext>
              </a:extLst>
            </p:cNvPr>
            <p:cNvGrpSpPr/>
            <p:nvPr/>
          </p:nvGrpSpPr>
          <p:grpSpPr>
            <a:xfrm>
              <a:off x="2050620" y="2718009"/>
              <a:ext cx="17720944" cy="9494193"/>
              <a:chOff x="-893339" y="2212124"/>
              <a:chExt cx="17720944" cy="9494193"/>
            </a:xfrm>
          </p:grpSpPr>
          <p:grpSp>
            <p:nvGrpSpPr>
              <p:cNvPr id="23" name="Group 22">
                <a:extLst>
                  <a:ext uri="{FF2B5EF4-FFF2-40B4-BE49-F238E27FC236}">
                    <a16:creationId xmlns:a16="http://schemas.microsoft.com/office/drawing/2014/main" id="{E5D6041E-54D5-2445-BB60-D5E6244B85CB}"/>
                  </a:ext>
                </a:extLst>
              </p:cNvPr>
              <p:cNvGrpSpPr/>
              <p:nvPr/>
            </p:nvGrpSpPr>
            <p:grpSpPr>
              <a:xfrm>
                <a:off x="-893339" y="2212124"/>
                <a:ext cx="17720944" cy="9494193"/>
                <a:chOff x="-893339" y="2212124"/>
                <a:chExt cx="17720944" cy="9494193"/>
              </a:xfrm>
            </p:grpSpPr>
            <p:pic>
              <p:nvPicPr>
                <p:cNvPr id="11" name="Picture 10">
                  <a:extLst>
                    <a:ext uri="{FF2B5EF4-FFF2-40B4-BE49-F238E27FC236}">
                      <a16:creationId xmlns:a16="http://schemas.microsoft.com/office/drawing/2014/main" id="{058FC585-7CFA-2549-998F-B6B68B3C3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39" y="2212124"/>
                  <a:ext cx="16987316" cy="9494193"/>
                </a:xfrm>
                <a:prstGeom prst="rect">
                  <a:avLst/>
                </a:prstGeom>
              </p:spPr>
            </p:pic>
            <p:sp>
              <p:nvSpPr>
                <p:cNvPr id="14" name="Rectangle 13">
                  <a:extLst>
                    <a:ext uri="{FF2B5EF4-FFF2-40B4-BE49-F238E27FC236}">
                      <a16:creationId xmlns:a16="http://schemas.microsoft.com/office/drawing/2014/main" id="{EECC5532-F264-1F47-97CB-4DA192BD73E6}"/>
                    </a:ext>
                  </a:extLst>
                </p:cNvPr>
                <p:cNvSpPr/>
                <p:nvPr/>
              </p:nvSpPr>
              <p:spPr>
                <a:xfrm>
                  <a:off x="-33867" y="2878667"/>
                  <a:ext cx="16002000" cy="8094133"/>
                </a:xfrm>
                <a:prstGeom prst="rect">
                  <a:avLst/>
                </a:prstGeom>
                <a:solidFill>
                  <a:srgbClr val="292A2E">
                    <a:alpha val="0"/>
                  </a:srgbClr>
                </a:solidFill>
                <a:ln w="187325">
                  <a:solidFill>
                    <a:srgbClr val="292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3A563-2FDA-6A44-AECE-EB760E9A1555}"/>
                    </a:ext>
                  </a:extLst>
                </p:cNvPr>
                <p:cNvSpPr/>
                <p:nvPr/>
              </p:nvSpPr>
              <p:spPr>
                <a:xfrm>
                  <a:off x="14269576" y="2713565"/>
                  <a:ext cx="2558029" cy="116304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grpSp>
            <p:nvGrpSpPr>
              <p:cNvPr id="15" name="Group 14">
                <a:extLst>
                  <a:ext uri="{FF2B5EF4-FFF2-40B4-BE49-F238E27FC236}">
                    <a16:creationId xmlns:a16="http://schemas.microsoft.com/office/drawing/2014/main" id="{1F43E4AB-BC4C-2243-9F6E-A1A4CBABE4AF}"/>
                  </a:ext>
                </a:extLst>
              </p:cNvPr>
              <p:cNvGrpSpPr/>
              <p:nvPr/>
            </p:nvGrpSpPr>
            <p:grpSpPr>
              <a:xfrm>
                <a:off x="2175226" y="4816612"/>
                <a:ext cx="1771108" cy="4657765"/>
                <a:chOff x="6244187" y="5455765"/>
                <a:chExt cx="1771109" cy="4657758"/>
              </a:xfrm>
            </p:grpSpPr>
            <p:grpSp>
              <p:nvGrpSpPr>
                <p:cNvPr id="16" name="Group 15">
                  <a:extLst>
                    <a:ext uri="{FF2B5EF4-FFF2-40B4-BE49-F238E27FC236}">
                      <a16:creationId xmlns:a16="http://schemas.microsoft.com/office/drawing/2014/main" id="{8466CA76-A4B7-FB4D-87A3-8577EB91F602}"/>
                    </a:ext>
                  </a:extLst>
                </p:cNvPr>
                <p:cNvGrpSpPr/>
                <p:nvPr/>
              </p:nvGrpSpPr>
              <p:grpSpPr>
                <a:xfrm>
                  <a:off x="6244187" y="5455765"/>
                  <a:ext cx="1589968" cy="1077216"/>
                  <a:chOff x="-7697270" y="8717317"/>
                  <a:chExt cx="1589968" cy="1077216"/>
                </a:xfrm>
              </p:grpSpPr>
              <p:sp>
                <p:nvSpPr>
                  <p:cNvPr id="20" name="Rounded Rectangle 19">
                    <a:extLst>
                      <a:ext uri="{FF2B5EF4-FFF2-40B4-BE49-F238E27FC236}">
                        <a16:creationId xmlns:a16="http://schemas.microsoft.com/office/drawing/2014/main" id="{65221C52-842E-B34E-8399-455C3F980B41}"/>
                      </a:ext>
                    </a:extLst>
                  </p:cNvPr>
                  <p:cNvSpPr/>
                  <p:nvPr/>
                </p:nvSpPr>
                <p:spPr>
                  <a:xfrm>
                    <a:off x="-7697270" y="8892949"/>
                    <a:ext cx="214008" cy="214008"/>
                  </a:xfrm>
                  <a:prstGeom prst="roundRect">
                    <a:avLst/>
                  </a:prstGeom>
                  <a:solidFill>
                    <a:srgbClr val="B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TextBox 20">
                    <a:extLst>
                      <a:ext uri="{FF2B5EF4-FFF2-40B4-BE49-F238E27FC236}">
                        <a16:creationId xmlns:a16="http://schemas.microsoft.com/office/drawing/2014/main" id="{16B05694-D769-D642-B843-D6343840CC7A}"/>
                      </a:ext>
                    </a:extLst>
                  </p:cNvPr>
                  <p:cNvSpPr txBox="1"/>
                  <p:nvPr/>
                </p:nvSpPr>
                <p:spPr>
                  <a:xfrm>
                    <a:off x="-7317890" y="8717317"/>
                    <a:ext cx="1210588" cy="1077216"/>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Stays</a:t>
                    </a:r>
                  </a:p>
                  <a:p>
                    <a:r>
                      <a:rPr lang="en-US" sz="3200" dirty="0">
                        <a:solidFill>
                          <a:schemeClr val="tx1">
                            <a:lumMod val="65000"/>
                            <a:lumOff val="35000"/>
                          </a:schemeClr>
                        </a:solidFill>
                        <a:latin typeface="Roboto Light" panose="02000000000000000000" pitchFamily="2" charset="0"/>
                        <a:ea typeface="Roboto Light" panose="02000000000000000000" pitchFamily="2" charset="0"/>
                      </a:rPr>
                      <a:t> 4515</a:t>
                    </a:r>
                  </a:p>
                </p:txBody>
              </p:sp>
            </p:grpSp>
            <p:grpSp>
              <p:nvGrpSpPr>
                <p:cNvPr id="17" name="Group 16">
                  <a:extLst>
                    <a:ext uri="{FF2B5EF4-FFF2-40B4-BE49-F238E27FC236}">
                      <a16:creationId xmlns:a16="http://schemas.microsoft.com/office/drawing/2014/main" id="{A06E6069-85C9-824F-BBD2-DD85A799B4AA}"/>
                    </a:ext>
                  </a:extLst>
                </p:cNvPr>
                <p:cNvGrpSpPr/>
                <p:nvPr/>
              </p:nvGrpSpPr>
              <p:grpSpPr>
                <a:xfrm>
                  <a:off x="6244188" y="9036306"/>
                  <a:ext cx="1771108" cy="1077217"/>
                  <a:chOff x="-7697269" y="11719220"/>
                  <a:chExt cx="1771108" cy="1077217"/>
                </a:xfrm>
              </p:grpSpPr>
              <p:sp>
                <p:nvSpPr>
                  <p:cNvPr id="18" name="Rounded Rectangle 17">
                    <a:extLst>
                      <a:ext uri="{FF2B5EF4-FFF2-40B4-BE49-F238E27FC236}">
                        <a16:creationId xmlns:a16="http://schemas.microsoft.com/office/drawing/2014/main" id="{6618DA19-F570-F14C-86E0-BF85FE6DEB85}"/>
                      </a:ext>
                    </a:extLst>
                  </p:cNvPr>
                  <p:cNvSpPr/>
                  <p:nvPr/>
                </p:nvSpPr>
                <p:spPr>
                  <a:xfrm>
                    <a:off x="-7697269" y="11894855"/>
                    <a:ext cx="214008" cy="214008"/>
                  </a:xfrm>
                  <a:prstGeom prst="roundRect">
                    <a:avLst/>
                  </a:prstGeom>
                  <a:solidFill>
                    <a:srgbClr val="0CB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9" name="TextBox 18">
                    <a:extLst>
                      <a:ext uri="{FF2B5EF4-FFF2-40B4-BE49-F238E27FC236}">
                        <a16:creationId xmlns:a16="http://schemas.microsoft.com/office/drawing/2014/main" id="{0C11D243-DAC8-E94D-A7A3-8D55ED8B107F}"/>
                      </a:ext>
                    </a:extLst>
                  </p:cNvPr>
                  <p:cNvSpPr txBox="1"/>
                  <p:nvPr/>
                </p:nvSpPr>
                <p:spPr>
                  <a:xfrm>
                    <a:off x="-7317890" y="11719220"/>
                    <a:ext cx="1391729" cy="1077217"/>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Moves</a:t>
                    </a:r>
                  </a:p>
                  <a:p>
                    <a:r>
                      <a:rPr lang="en-US" sz="3200" dirty="0">
                        <a:solidFill>
                          <a:schemeClr val="tx1">
                            <a:lumMod val="65000"/>
                            <a:lumOff val="35000"/>
                          </a:schemeClr>
                        </a:solidFill>
                        <a:latin typeface="Roboto Light" panose="02000000000000000000" pitchFamily="2" charset="0"/>
                        <a:ea typeface="Roboto Light" panose="02000000000000000000" pitchFamily="2" charset="0"/>
                      </a:rPr>
                      <a:t>519</a:t>
                    </a:r>
                  </a:p>
                </p:txBody>
              </p:sp>
            </p:grpSp>
          </p:grpSp>
        </p:grpSp>
        <p:sp>
          <p:nvSpPr>
            <p:cNvPr id="25" name="Rectangle 24">
              <a:extLst>
                <a:ext uri="{FF2B5EF4-FFF2-40B4-BE49-F238E27FC236}">
                  <a16:creationId xmlns:a16="http://schemas.microsoft.com/office/drawing/2014/main" id="{184FFAB1-B151-D841-9760-3178CF4BA87D}"/>
                </a:ext>
              </a:extLst>
            </p:cNvPr>
            <p:cNvSpPr/>
            <p:nvPr/>
          </p:nvSpPr>
          <p:spPr>
            <a:xfrm>
              <a:off x="1793335" y="1181546"/>
              <a:ext cx="18235513" cy="2616177"/>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sp>
        <p:nvSpPr>
          <p:cNvPr id="27" name="TextBox 26">
            <a:extLst>
              <a:ext uri="{FF2B5EF4-FFF2-40B4-BE49-F238E27FC236}">
                <a16:creationId xmlns:a16="http://schemas.microsoft.com/office/drawing/2014/main" id="{E5C4070B-2201-524C-9201-C5FCB40A5769}"/>
              </a:ext>
            </a:extLst>
          </p:cNvPr>
          <p:cNvSpPr txBox="1"/>
          <p:nvPr/>
        </p:nvSpPr>
        <p:spPr>
          <a:xfrm>
            <a:off x="1349375" y="797145"/>
            <a:ext cx="8307082"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Distributions</a:t>
            </a:r>
          </a:p>
        </p:txBody>
      </p:sp>
      <p:sp>
        <p:nvSpPr>
          <p:cNvPr id="29" name="Rectangle 28">
            <a:extLst>
              <a:ext uri="{FF2B5EF4-FFF2-40B4-BE49-F238E27FC236}">
                <a16:creationId xmlns:a16="http://schemas.microsoft.com/office/drawing/2014/main" id="{01F4EE5E-85C0-FA49-989C-E8BB09E25B3B}"/>
              </a:ext>
            </a:extLst>
          </p:cNvPr>
          <p:cNvSpPr/>
          <p:nvPr/>
        </p:nvSpPr>
        <p:spPr>
          <a:xfrm>
            <a:off x="1349376" y="1751455"/>
            <a:ext cx="7480064" cy="45653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Histogram x-axis is truncated by +/- 3.75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std</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to better display the data</a:t>
            </a:r>
          </a:p>
        </p:txBody>
      </p:sp>
      <p:sp>
        <p:nvSpPr>
          <p:cNvPr id="30" name="Rectangle 29">
            <a:extLst>
              <a:ext uri="{FF2B5EF4-FFF2-40B4-BE49-F238E27FC236}">
                <a16:creationId xmlns:a16="http://schemas.microsoft.com/office/drawing/2014/main" id="{AD89B8FA-AD45-AD45-BA67-1F65DFA8477C}"/>
              </a:ext>
            </a:extLst>
          </p:cNvPr>
          <p:cNvSpPr/>
          <p:nvPr/>
        </p:nvSpPr>
        <p:spPr>
          <a:xfrm>
            <a:off x="12967528" y="3791836"/>
            <a:ext cx="4270386" cy="2862322"/>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Histogram of Returns: Return counts for each stock movement class</a:t>
            </a:r>
          </a:p>
        </p:txBody>
      </p:sp>
      <p:grpSp>
        <p:nvGrpSpPr>
          <p:cNvPr id="31" name="Group 30">
            <a:extLst>
              <a:ext uri="{FF2B5EF4-FFF2-40B4-BE49-F238E27FC236}">
                <a16:creationId xmlns:a16="http://schemas.microsoft.com/office/drawing/2014/main" id="{F78F5892-BD6E-C346-B3ED-963AAB6895D9}"/>
              </a:ext>
            </a:extLst>
          </p:cNvPr>
          <p:cNvGrpSpPr/>
          <p:nvPr/>
        </p:nvGrpSpPr>
        <p:grpSpPr>
          <a:xfrm>
            <a:off x="18365930" y="3565508"/>
            <a:ext cx="3350986" cy="5651823"/>
            <a:chOff x="14070831" y="8483263"/>
            <a:chExt cx="7404869" cy="5651826"/>
          </a:xfrm>
        </p:grpSpPr>
        <p:sp>
          <p:nvSpPr>
            <p:cNvPr id="32" name="Rectangle 31">
              <a:extLst>
                <a:ext uri="{FF2B5EF4-FFF2-40B4-BE49-F238E27FC236}">
                  <a16:creationId xmlns:a16="http://schemas.microsoft.com/office/drawing/2014/main" id="{A8D56DD0-E796-514C-BEE1-941BC42B4294}"/>
                </a:ext>
              </a:extLst>
            </p:cNvPr>
            <p:cNvSpPr/>
            <p:nvPr/>
          </p:nvSpPr>
          <p:spPr>
            <a:xfrm>
              <a:off x="14070831" y="8692570"/>
              <a:ext cx="7404869" cy="544251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We are trying to predict stock movement through classification, and both the disparity between the two classes (move and stay) and the number of positive samples (move) we can use for prediction will impact our model. Though we would ideally like balanced data, this restricts the variation between the features that we want to capture. </a:t>
              </a:r>
            </a:p>
          </p:txBody>
        </p:sp>
        <p:cxnSp>
          <p:nvCxnSpPr>
            <p:cNvPr id="33" name="Straight Connector 32">
              <a:extLst>
                <a:ext uri="{FF2B5EF4-FFF2-40B4-BE49-F238E27FC236}">
                  <a16:creationId xmlns:a16="http://schemas.microsoft.com/office/drawing/2014/main" id="{80DF8A56-A271-304D-B93C-59377354A6FA}"/>
                </a:ext>
              </a:extLst>
            </p:cNvPr>
            <p:cNvCxnSpPr/>
            <p:nvPr/>
          </p:nvCxnSpPr>
          <p:spPr>
            <a:xfrm>
              <a:off x="14187564" y="8483263"/>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2B2CFEA-116F-1D45-9BB2-ED5C8A81BBAF}"/>
              </a:ext>
            </a:extLst>
          </p:cNvPr>
          <p:cNvSpPr/>
          <p:nvPr/>
        </p:nvSpPr>
        <p:spPr>
          <a:xfrm>
            <a:off x="3099933" y="6764364"/>
            <a:ext cx="4270386"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Returns greater than 2.5%:</a:t>
            </a:r>
          </a:p>
        </p:txBody>
      </p:sp>
      <p:sp>
        <p:nvSpPr>
          <p:cNvPr id="35" name="Rectangle 34">
            <a:extLst>
              <a:ext uri="{FF2B5EF4-FFF2-40B4-BE49-F238E27FC236}">
                <a16:creationId xmlns:a16="http://schemas.microsoft.com/office/drawing/2014/main" id="{9D6C7C61-67FF-F04D-A3ED-F8C34CEF33C7}"/>
              </a:ext>
            </a:extLst>
          </p:cNvPr>
          <p:cNvSpPr/>
          <p:nvPr/>
        </p:nvSpPr>
        <p:spPr>
          <a:xfrm>
            <a:off x="3099933" y="3306868"/>
            <a:ext cx="4270386" cy="1200329"/>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Returns less than 2.5%:</a:t>
            </a:r>
          </a:p>
        </p:txBody>
      </p:sp>
      <p:sp>
        <p:nvSpPr>
          <p:cNvPr id="36" name="Rectangle 35">
            <a:extLst>
              <a:ext uri="{FF2B5EF4-FFF2-40B4-BE49-F238E27FC236}">
                <a16:creationId xmlns:a16="http://schemas.microsoft.com/office/drawing/2014/main" id="{D9E7BE8E-DB9B-734D-85EE-E6ACFA91E572}"/>
              </a:ext>
            </a:extLst>
          </p:cNvPr>
          <p:cNvSpPr/>
          <p:nvPr/>
        </p:nvSpPr>
        <p:spPr>
          <a:xfrm>
            <a:off x="1655458" y="10887776"/>
            <a:ext cx="994230" cy="46053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-7.0%</a:t>
            </a:r>
          </a:p>
        </p:txBody>
      </p:sp>
      <p:sp>
        <p:nvSpPr>
          <p:cNvPr id="37" name="Rectangle 36">
            <a:extLst>
              <a:ext uri="{FF2B5EF4-FFF2-40B4-BE49-F238E27FC236}">
                <a16:creationId xmlns:a16="http://schemas.microsoft.com/office/drawing/2014/main" id="{05DCD2F5-2063-B145-A923-AB81E8D02B1D}"/>
              </a:ext>
            </a:extLst>
          </p:cNvPr>
          <p:cNvSpPr/>
          <p:nvPr/>
        </p:nvSpPr>
        <p:spPr>
          <a:xfrm>
            <a:off x="16663225" y="10973540"/>
            <a:ext cx="1169273"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7.0%</a:t>
            </a:r>
          </a:p>
        </p:txBody>
      </p:sp>
      <p:sp>
        <p:nvSpPr>
          <p:cNvPr id="38" name="Rectangle 37">
            <a:extLst>
              <a:ext uri="{FF2B5EF4-FFF2-40B4-BE49-F238E27FC236}">
                <a16:creationId xmlns:a16="http://schemas.microsoft.com/office/drawing/2014/main" id="{D17E97A3-E84D-0141-9928-74D2AB5D28F0}"/>
              </a:ext>
            </a:extLst>
          </p:cNvPr>
          <p:cNvSpPr/>
          <p:nvPr/>
        </p:nvSpPr>
        <p:spPr>
          <a:xfrm>
            <a:off x="6379124" y="10887776"/>
            <a:ext cx="1713256"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-2.5%</a:t>
            </a:r>
          </a:p>
        </p:txBody>
      </p:sp>
      <p:sp>
        <p:nvSpPr>
          <p:cNvPr id="39" name="Rectangle 38">
            <a:extLst>
              <a:ext uri="{FF2B5EF4-FFF2-40B4-BE49-F238E27FC236}">
                <a16:creationId xmlns:a16="http://schemas.microsoft.com/office/drawing/2014/main" id="{4A0D3DE9-CADA-E446-BB26-BA62791F1FE1}"/>
              </a:ext>
            </a:extLst>
          </p:cNvPr>
          <p:cNvSpPr/>
          <p:nvPr/>
        </p:nvSpPr>
        <p:spPr>
          <a:xfrm>
            <a:off x="11821816" y="10886646"/>
            <a:ext cx="1713256" cy="461665"/>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2.5%</a:t>
            </a:r>
          </a:p>
        </p:txBody>
      </p:sp>
      <p:sp>
        <p:nvSpPr>
          <p:cNvPr id="40" name="Rectangle 39">
            <a:extLst>
              <a:ext uri="{FF2B5EF4-FFF2-40B4-BE49-F238E27FC236}">
                <a16:creationId xmlns:a16="http://schemas.microsoft.com/office/drawing/2014/main" id="{053FC8BE-11C0-E043-86DC-74B22A12B91E}"/>
              </a:ext>
            </a:extLst>
          </p:cNvPr>
          <p:cNvSpPr/>
          <p:nvPr/>
        </p:nvSpPr>
        <p:spPr>
          <a:xfrm>
            <a:off x="9175283" y="10886645"/>
            <a:ext cx="962347" cy="461666"/>
          </a:xfrm>
          <a:prstGeom prst="rect">
            <a:avLst/>
          </a:prstGeom>
        </p:spPr>
        <p:txBody>
          <a:bodyPr wrap="square">
            <a:spAutoFit/>
          </a:bodyPr>
          <a:lstStyle/>
          <a:p>
            <a:r>
              <a:rPr lang="en-US" sz="24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0.0%</a:t>
            </a:r>
          </a:p>
        </p:txBody>
      </p:sp>
      <p:sp>
        <p:nvSpPr>
          <p:cNvPr id="41" name="Rectangle 40">
            <a:extLst>
              <a:ext uri="{FF2B5EF4-FFF2-40B4-BE49-F238E27FC236}">
                <a16:creationId xmlns:a16="http://schemas.microsoft.com/office/drawing/2014/main" id="{EF8CC80E-DCFC-BA42-A89E-828AAB8E05B2}"/>
              </a:ext>
            </a:extLst>
          </p:cNvPr>
          <p:cNvSpPr/>
          <p:nvPr/>
        </p:nvSpPr>
        <p:spPr>
          <a:xfrm>
            <a:off x="8829440" y="11423540"/>
            <a:ext cx="2109491"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Return</a:t>
            </a:r>
          </a:p>
        </p:txBody>
      </p:sp>
      <p:sp>
        <p:nvSpPr>
          <p:cNvPr id="42" name="Rectangle 41">
            <a:extLst>
              <a:ext uri="{FF2B5EF4-FFF2-40B4-BE49-F238E27FC236}">
                <a16:creationId xmlns:a16="http://schemas.microsoft.com/office/drawing/2014/main" id="{118CE51A-8849-514E-B5FD-59ED799AD92A}"/>
              </a:ext>
            </a:extLst>
          </p:cNvPr>
          <p:cNvSpPr/>
          <p:nvPr/>
        </p:nvSpPr>
        <p:spPr>
          <a:xfrm rot="16200000">
            <a:off x="103810" y="5840064"/>
            <a:ext cx="2109491"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Counts</a:t>
            </a:r>
          </a:p>
        </p:txBody>
      </p:sp>
      <p:grpSp>
        <p:nvGrpSpPr>
          <p:cNvPr id="50" name="Group 49">
            <a:extLst>
              <a:ext uri="{FF2B5EF4-FFF2-40B4-BE49-F238E27FC236}">
                <a16:creationId xmlns:a16="http://schemas.microsoft.com/office/drawing/2014/main" id="{9EAEB38B-4F7C-EF4C-8C5D-E32E46F38D5E}"/>
              </a:ext>
            </a:extLst>
          </p:cNvPr>
          <p:cNvGrpSpPr/>
          <p:nvPr/>
        </p:nvGrpSpPr>
        <p:grpSpPr>
          <a:xfrm>
            <a:off x="1749310" y="3239683"/>
            <a:ext cx="0" cy="7569671"/>
            <a:chOff x="1275177" y="3375150"/>
            <a:chExt cx="0" cy="7569671"/>
          </a:xfrm>
        </p:grpSpPr>
        <p:cxnSp>
          <p:nvCxnSpPr>
            <p:cNvPr id="51" name="Straight Arrow Connector 50">
              <a:extLst>
                <a:ext uri="{FF2B5EF4-FFF2-40B4-BE49-F238E27FC236}">
                  <a16:creationId xmlns:a16="http://schemas.microsoft.com/office/drawing/2014/main" id="{A5087918-F0AF-3545-8559-46A4C4436DC1}"/>
                </a:ext>
              </a:extLst>
            </p:cNvPr>
            <p:cNvCxnSpPr/>
            <p:nvPr/>
          </p:nvCxnSpPr>
          <p:spPr>
            <a:xfrm flipV="1">
              <a:off x="1275177" y="3375150"/>
              <a:ext cx="0" cy="2384674"/>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B45B91A-DFDD-264C-B51A-BF5D6EA2C365}"/>
                </a:ext>
              </a:extLst>
            </p:cNvPr>
            <p:cNvCxnSpPr>
              <a:cxnSpLocks/>
            </p:cNvCxnSpPr>
            <p:nvPr/>
          </p:nvCxnSpPr>
          <p:spPr>
            <a:xfrm>
              <a:off x="1275177" y="5489738"/>
              <a:ext cx="0" cy="5455083"/>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2F926B82-4F1C-CC44-A2DC-97C60CCD4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28" y="11846856"/>
            <a:ext cx="756280" cy="756280"/>
          </a:xfrm>
          <a:prstGeom prst="rect">
            <a:avLst/>
          </a:prstGeom>
          <a:solidFill>
            <a:srgbClr val="292A2E"/>
          </a:solidFill>
        </p:spPr>
      </p:pic>
      <p:sp>
        <p:nvSpPr>
          <p:cNvPr id="55" name="TextBox 54">
            <a:extLst>
              <a:ext uri="{FF2B5EF4-FFF2-40B4-BE49-F238E27FC236}">
                <a16:creationId xmlns:a16="http://schemas.microsoft.com/office/drawing/2014/main" id="{929D11B5-2E2B-2C4E-AE72-B2FD8B27C6ED}"/>
              </a:ext>
            </a:extLst>
          </p:cNvPr>
          <p:cNvSpPr txBox="1"/>
          <p:nvPr/>
        </p:nvSpPr>
        <p:spPr>
          <a:xfrm>
            <a:off x="1702708" y="11925758"/>
            <a:ext cx="2678793" cy="627416"/>
          </a:xfrm>
          <a:prstGeom prst="rect">
            <a:avLst/>
          </a:prstGeom>
          <a:solidFill>
            <a:srgbClr val="292A2E"/>
          </a:solidFill>
        </p:spPr>
        <p:txBody>
          <a:bodyPr wrap="square" rtlCol="0">
            <a:spAutoFit/>
          </a:bodyPr>
          <a:lstStyle/>
          <a:p>
            <a:r>
              <a:rPr lang="en-US" sz="3477" dirty="0"/>
              <a:t>Springboard</a:t>
            </a:r>
          </a:p>
        </p:txBody>
      </p:sp>
    </p:spTree>
    <p:extLst>
      <p:ext uri="{BB962C8B-B14F-4D97-AF65-F5344CB8AC3E}">
        <p14:creationId xmlns:p14="http://schemas.microsoft.com/office/powerpoint/2010/main" val="260017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7</a:t>
            </a:fld>
            <a:endParaRPr lang="en-US"/>
          </a:p>
        </p:txBody>
      </p:sp>
      <p:graphicFrame>
        <p:nvGraphicFramePr>
          <p:cNvPr id="4" name="Chart 3"/>
          <p:cNvGraphicFramePr/>
          <p:nvPr>
            <p:extLst/>
          </p:nvPr>
        </p:nvGraphicFramePr>
        <p:xfrm>
          <a:off x="4882604" y="2728914"/>
          <a:ext cx="11648489" cy="87722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49375" y="797145"/>
            <a:ext cx="8307082"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Distributions</a:t>
            </a:r>
          </a:p>
        </p:txBody>
      </p:sp>
      <p:sp>
        <p:nvSpPr>
          <p:cNvPr id="6" name="Rectangle 5"/>
          <p:cNvSpPr/>
          <p:nvPr/>
        </p:nvSpPr>
        <p:spPr>
          <a:xfrm>
            <a:off x="1349376" y="1751455"/>
            <a:ext cx="6777748" cy="456535"/>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Kernel Density Estimation Plots for Number of Tweets</a:t>
            </a:r>
          </a:p>
        </p:txBody>
      </p:sp>
      <p:sp>
        <p:nvSpPr>
          <p:cNvPr id="14" name="Rectangle 13">
            <a:extLst>
              <a:ext uri="{FF2B5EF4-FFF2-40B4-BE49-F238E27FC236}">
                <a16:creationId xmlns:a16="http://schemas.microsoft.com/office/drawing/2014/main" id="{70172579-D794-964D-A2A2-49D06C2DC9B0}"/>
              </a:ext>
            </a:extLst>
          </p:cNvPr>
          <p:cNvSpPr/>
          <p:nvPr/>
        </p:nvSpPr>
        <p:spPr>
          <a:xfrm>
            <a:off x="5584368" y="2728912"/>
            <a:ext cx="11168743" cy="8424254"/>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pic>
        <p:nvPicPr>
          <p:cNvPr id="16" name="Picture 15">
            <a:extLst>
              <a:ext uri="{FF2B5EF4-FFF2-40B4-BE49-F238E27FC236}">
                <a16:creationId xmlns:a16="http://schemas.microsoft.com/office/drawing/2014/main" id="{733B9CE7-E9F7-B348-B256-539B85F5B368}"/>
              </a:ext>
            </a:extLst>
          </p:cNvPr>
          <p:cNvPicPr>
            <a:picLocks noChangeAspect="1"/>
          </p:cNvPicPr>
          <p:nvPr/>
        </p:nvPicPr>
        <p:blipFill>
          <a:blip r:embed="rId4">
            <a:extLst>
              <a:ext uri="{BEBA8EAE-BF5A-486C-A8C5-ECC9F3942E4B}">
                <a14:imgProps xmlns:a14="http://schemas.microsoft.com/office/drawing/2010/main">
                  <a14:imgLayer>
                    <a14:imgEffect>
                      <a14:sharpenSoften amount="41000"/>
                    </a14:imgEffect>
                    <a14:imgEffect>
                      <a14:colorTemperature colorTemp="11500"/>
                    </a14:imgEffect>
                    <a14:imgEffect>
                      <a14:saturation sat="400000"/>
                    </a14:imgEffect>
                    <a14:imgEffect>
                      <a14:brightnessContrast bright="51000" contrast="82000"/>
                    </a14:imgEffect>
                  </a14:imgLayer>
                </a14:imgProps>
              </a:ext>
              <a:ext uri="{28A0092B-C50C-407E-A947-70E740481C1C}">
                <a14:useLocalDpi xmlns:a14="http://schemas.microsoft.com/office/drawing/2010/main" val="0"/>
              </a:ext>
            </a:extLst>
          </a:blip>
          <a:stretch>
            <a:fillRect/>
          </a:stretch>
        </p:blipFill>
        <p:spPr>
          <a:xfrm>
            <a:off x="5102059" y="3103066"/>
            <a:ext cx="13265618" cy="8301439"/>
          </a:xfrm>
          <a:prstGeom prst="rect">
            <a:avLst/>
          </a:prstGeom>
        </p:spPr>
      </p:pic>
      <p:sp>
        <p:nvSpPr>
          <p:cNvPr id="17" name="Rectangle 16">
            <a:extLst>
              <a:ext uri="{FF2B5EF4-FFF2-40B4-BE49-F238E27FC236}">
                <a16:creationId xmlns:a16="http://schemas.microsoft.com/office/drawing/2014/main" id="{2DC8DACE-F85B-F74B-A15D-9A727EE69F0A}"/>
              </a:ext>
            </a:extLst>
          </p:cNvPr>
          <p:cNvSpPr/>
          <p:nvPr/>
        </p:nvSpPr>
        <p:spPr>
          <a:xfrm>
            <a:off x="16719490" y="3006449"/>
            <a:ext cx="1467045" cy="1297130"/>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8" name="Rectangle 17">
            <a:extLst>
              <a:ext uri="{FF2B5EF4-FFF2-40B4-BE49-F238E27FC236}">
                <a16:creationId xmlns:a16="http://schemas.microsoft.com/office/drawing/2014/main" id="{40AF6042-A752-8645-9484-42D6A6AA128A}"/>
              </a:ext>
            </a:extLst>
          </p:cNvPr>
          <p:cNvSpPr/>
          <p:nvPr/>
        </p:nvSpPr>
        <p:spPr>
          <a:xfrm>
            <a:off x="3741205" y="2952982"/>
            <a:ext cx="1618336" cy="8200182"/>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DFD5F308-59ED-054D-93AA-8F1202D572E9}"/>
              </a:ext>
            </a:extLst>
          </p:cNvPr>
          <p:cNvSpPr/>
          <p:nvPr/>
        </p:nvSpPr>
        <p:spPr>
          <a:xfrm>
            <a:off x="18186534" y="2500852"/>
            <a:ext cx="4270386"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KDE Plots: Number of tweets for each stock movement class</a:t>
            </a:r>
          </a:p>
        </p:txBody>
      </p:sp>
      <p:grpSp>
        <p:nvGrpSpPr>
          <p:cNvPr id="26" name="Group 25">
            <a:extLst>
              <a:ext uri="{FF2B5EF4-FFF2-40B4-BE49-F238E27FC236}">
                <a16:creationId xmlns:a16="http://schemas.microsoft.com/office/drawing/2014/main" id="{8B9EA6ED-2296-BD41-B554-8816201CDC44}"/>
              </a:ext>
            </a:extLst>
          </p:cNvPr>
          <p:cNvGrpSpPr/>
          <p:nvPr/>
        </p:nvGrpSpPr>
        <p:grpSpPr>
          <a:xfrm>
            <a:off x="18367675" y="6206019"/>
            <a:ext cx="3350986" cy="5236323"/>
            <a:chOff x="14070831" y="8483263"/>
            <a:chExt cx="7404869" cy="5236326"/>
          </a:xfrm>
        </p:grpSpPr>
        <p:sp>
          <p:nvSpPr>
            <p:cNvPr id="27" name="Rectangle 26">
              <a:extLst>
                <a:ext uri="{FF2B5EF4-FFF2-40B4-BE49-F238E27FC236}">
                  <a16:creationId xmlns:a16="http://schemas.microsoft.com/office/drawing/2014/main" id="{D92A7BB4-40EA-D744-A78D-EBEE2301AEDC}"/>
                </a:ext>
              </a:extLst>
            </p:cNvPr>
            <p:cNvSpPr/>
            <p:nvPr/>
          </p:nvSpPr>
          <p:spPr>
            <a:xfrm>
              <a:off x="14070831" y="8692570"/>
              <a:ext cx="7404869" cy="5027019"/>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Kernel Density Estimation plots show the distributions of tweet counts in stocks that move above the 2.5% return cutoff (depicted in green), and those that fall below the cutoff (depicted in red). Key takeaway is amount of visible green indicates different distributions of the same feature (e.g.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richardbranson</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a:t>
              </a:r>
            </a:p>
          </p:txBody>
        </p:sp>
        <p:cxnSp>
          <p:nvCxnSpPr>
            <p:cNvPr id="28" name="Straight Connector 27">
              <a:extLst>
                <a:ext uri="{FF2B5EF4-FFF2-40B4-BE49-F238E27FC236}">
                  <a16:creationId xmlns:a16="http://schemas.microsoft.com/office/drawing/2014/main" id="{51953E1C-9689-1040-837A-82324C7D10C1}"/>
                </a:ext>
              </a:extLst>
            </p:cNvPr>
            <p:cNvCxnSpPr/>
            <p:nvPr/>
          </p:nvCxnSpPr>
          <p:spPr>
            <a:xfrm>
              <a:off x="14187564" y="8483263"/>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9C8D3E4-52CC-9E45-B6C9-E374035CAC5C}"/>
              </a:ext>
            </a:extLst>
          </p:cNvPr>
          <p:cNvGrpSpPr/>
          <p:nvPr/>
        </p:nvGrpSpPr>
        <p:grpSpPr>
          <a:xfrm>
            <a:off x="946428" y="11846856"/>
            <a:ext cx="3435073" cy="756280"/>
            <a:chOff x="938320" y="11826219"/>
            <a:chExt cx="3435073" cy="756280"/>
          </a:xfrm>
        </p:grpSpPr>
        <p:pic>
          <p:nvPicPr>
            <p:cNvPr id="39" name="Picture 38">
              <a:extLst>
                <a:ext uri="{FF2B5EF4-FFF2-40B4-BE49-F238E27FC236}">
                  <a16:creationId xmlns:a16="http://schemas.microsoft.com/office/drawing/2014/main" id="{5BBDFC61-B17D-6944-933B-797FE5B2A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40" name="TextBox 39">
              <a:extLst>
                <a:ext uri="{FF2B5EF4-FFF2-40B4-BE49-F238E27FC236}">
                  <a16:creationId xmlns:a16="http://schemas.microsoft.com/office/drawing/2014/main" id="{0EEE81AE-75CE-C640-828B-36CC408E94BE}"/>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grpSp>
        <p:nvGrpSpPr>
          <p:cNvPr id="35" name="Group 34">
            <a:extLst>
              <a:ext uri="{FF2B5EF4-FFF2-40B4-BE49-F238E27FC236}">
                <a16:creationId xmlns:a16="http://schemas.microsoft.com/office/drawing/2014/main" id="{9DC0EC01-89D0-0F40-939F-9C28DB191A4A}"/>
              </a:ext>
            </a:extLst>
          </p:cNvPr>
          <p:cNvGrpSpPr/>
          <p:nvPr/>
        </p:nvGrpSpPr>
        <p:grpSpPr>
          <a:xfrm>
            <a:off x="15874532" y="3287831"/>
            <a:ext cx="1771106" cy="1163413"/>
            <a:chOff x="17873099" y="3934246"/>
            <a:chExt cx="1771107" cy="1163412"/>
          </a:xfrm>
        </p:grpSpPr>
        <p:grpSp>
          <p:nvGrpSpPr>
            <p:cNvPr id="36" name="Group 35">
              <a:extLst>
                <a:ext uri="{FF2B5EF4-FFF2-40B4-BE49-F238E27FC236}">
                  <a16:creationId xmlns:a16="http://schemas.microsoft.com/office/drawing/2014/main" id="{F7727956-29A4-9945-A6B8-794DCC0AE4ED}"/>
                </a:ext>
              </a:extLst>
            </p:cNvPr>
            <p:cNvGrpSpPr/>
            <p:nvPr/>
          </p:nvGrpSpPr>
          <p:grpSpPr>
            <a:xfrm>
              <a:off x="17873099" y="3934246"/>
              <a:ext cx="1589967" cy="584774"/>
              <a:chOff x="3931642" y="7195798"/>
              <a:chExt cx="1589967" cy="584774"/>
            </a:xfrm>
          </p:grpSpPr>
          <p:sp>
            <p:nvSpPr>
              <p:cNvPr id="43" name="Rounded Rectangle 42">
                <a:extLst>
                  <a:ext uri="{FF2B5EF4-FFF2-40B4-BE49-F238E27FC236}">
                    <a16:creationId xmlns:a16="http://schemas.microsoft.com/office/drawing/2014/main" id="{B1E9C7A4-5823-DB47-A5DA-D373C74BA384}"/>
                  </a:ext>
                </a:extLst>
              </p:cNvPr>
              <p:cNvSpPr/>
              <p:nvPr/>
            </p:nvSpPr>
            <p:spPr>
              <a:xfrm>
                <a:off x="3931642" y="7371431"/>
                <a:ext cx="214008" cy="214008"/>
              </a:xfrm>
              <a:prstGeom prst="roundRect">
                <a:avLst/>
              </a:prstGeom>
              <a:solidFill>
                <a:srgbClr val="B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 name="TextBox 43">
                <a:extLst>
                  <a:ext uri="{FF2B5EF4-FFF2-40B4-BE49-F238E27FC236}">
                    <a16:creationId xmlns:a16="http://schemas.microsoft.com/office/drawing/2014/main" id="{FAF14D92-FBA6-2E49-8CC3-6AF79D75D8B6}"/>
                  </a:ext>
                </a:extLst>
              </p:cNvPr>
              <p:cNvSpPr txBox="1"/>
              <p:nvPr/>
            </p:nvSpPr>
            <p:spPr>
              <a:xfrm>
                <a:off x="4311021" y="7195798"/>
                <a:ext cx="1210588" cy="584774"/>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Stays</a:t>
                </a:r>
              </a:p>
            </p:txBody>
          </p:sp>
        </p:grpSp>
        <p:grpSp>
          <p:nvGrpSpPr>
            <p:cNvPr id="37" name="Group 36">
              <a:extLst>
                <a:ext uri="{FF2B5EF4-FFF2-40B4-BE49-F238E27FC236}">
                  <a16:creationId xmlns:a16="http://schemas.microsoft.com/office/drawing/2014/main" id="{7E944D39-D734-B64F-A5DD-FA45A572C470}"/>
                </a:ext>
              </a:extLst>
            </p:cNvPr>
            <p:cNvGrpSpPr/>
            <p:nvPr/>
          </p:nvGrpSpPr>
          <p:grpSpPr>
            <a:xfrm>
              <a:off x="17873099" y="4512884"/>
              <a:ext cx="1771107" cy="584774"/>
              <a:chOff x="3931642" y="7195798"/>
              <a:chExt cx="1771107" cy="584774"/>
            </a:xfrm>
          </p:grpSpPr>
          <p:sp>
            <p:nvSpPr>
              <p:cNvPr id="41" name="Rounded Rectangle 40">
                <a:extLst>
                  <a:ext uri="{FF2B5EF4-FFF2-40B4-BE49-F238E27FC236}">
                    <a16:creationId xmlns:a16="http://schemas.microsoft.com/office/drawing/2014/main" id="{49CC871E-9835-1146-A267-3C6506152E76}"/>
                  </a:ext>
                </a:extLst>
              </p:cNvPr>
              <p:cNvSpPr/>
              <p:nvPr/>
            </p:nvSpPr>
            <p:spPr>
              <a:xfrm>
                <a:off x="3931642" y="7371431"/>
                <a:ext cx="214008" cy="214008"/>
              </a:xfrm>
              <a:prstGeom prst="roundRect">
                <a:avLst/>
              </a:prstGeom>
              <a:solidFill>
                <a:srgbClr val="0CB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 name="TextBox 41">
                <a:extLst>
                  <a:ext uri="{FF2B5EF4-FFF2-40B4-BE49-F238E27FC236}">
                    <a16:creationId xmlns:a16="http://schemas.microsoft.com/office/drawing/2014/main" id="{8E75A374-3390-EE4A-812D-2304BE1D18D6}"/>
                  </a:ext>
                </a:extLst>
              </p:cNvPr>
              <p:cNvSpPr txBox="1"/>
              <p:nvPr/>
            </p:nvSpPr>
            <p:spPr>
              <a:xfrm>
                <a:off x="4311021" y="7195798"/>
                <a:ext cx="1391728" cy="584774"/>
              </a:xfrm>
              <a:prstGeom prst="rect">
                <a:avLst/>
              </a:prstGeom>
              <a:noFill/>
            </p:spPr>
            <p:txBody>
              <a:bodyPr wrap="none" rtlCol="0">
                <a:spAutoFit/>
              </a:bodyPr>
              <a:lstStyle/>
              <a:p>
                <a:r>
                  <a:rPr lang="en-US" sz="3200" dirty="0">
                    <a:solidFill>
                      <a:schemeClr val="tx1">
                        <a:lumMod val="65000"/>
                        <a:lumOff val="35000"/>
                      </a:schemeClr>
                    </a:solidFill>
                    <a:latin typeface="Roboto Light" panose="02000000000000000000" pitchFamily="2" charset="0"/>
                    <a:ea typeface="Roboto Light" panose="02000000000000000000" pitchFamily="2" charset="0"/>
                  </a:rPr>
                  <a:t>Moves</a:t>
                </a:r>
              </a:p>
            </p:txBody>
          </p:sp>
        </p:grpSp>
      </p:grpSp>
      <p:sp>
        <p:nvSpPr>
          <p:cNvPr id="46" name="Rectangle 45">
            <a:extLst>
              <a:ext uri="{FF2B5EF4-FFF2-40B4-BE49-F238E27FC236}">
                <a16:creationId xmlns:a16="http://schemas.microsoft.com/office/drawing/2014/main" id="{192486EA-80F5-C24A-8AC2-D096659360EA}"/>
              </a:ext>
            </a:extLst>
          </p:cNvPr>
          <p:cNvSpPr/>
          <p:nvPr/>
        </p:nvSpPr>
        <p:spPr>
          <a:xfrm>
            <a:off x="5200340" y="2566424"/>
            <a:ext cx="569223" cy="893469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4" name="Group 23">
            <a:extLst>
              <a:ext uri="{FF2B5EF4-FFF2-40B4-BE49-F238E27FC236}">
                <a16:creationId xmlns:a16="http://schemas.microsoft.com/office/drawing/2014/main" id="{ABBF481B-2F3E-3F4F-A74D-1D88E8E78509}"/>
              </a:ext>
            </a:extLst>
          </p:cNvPr>
          <p:cNvGrpSpPr/>
          <p:nvPr/>
        </p:nvGrpSpPr>
        <p:grpSpPr>
          <a:xfrm>
            <a:off x="2967333" y="3683958"/>
            <a:ext cx="3533784" cy="7681250"/>
            <a:chOff x="-25703" y="3494949"/>
            <a:chExt cx="3533784" cy="7681249"/>
          </a:xfrm>
        </p:grpSpPr>
        <p:sp>
          <p:nvSpPr>
            <p:cNvPr id="11" name="TextBox 10">
              <a:extLst>
                <a:ext uri="{FF2B5EF4-FFF2-40B4-BE49-F238E27FC236}">
                  <a16:creationId xmlns:a16="http://schemas.microsoft.com/office/drawing/2014/main" id="{5473AB62-C457-0B4B-9A3E-D4E3782EAA29}"/>
                </a:ext>
              </a:extLst>
            </p:cNvPr>
            <p:cNvSpPr txBox="1"/>
            <p:nvPr/>
          </p:nvSpPr>
          <p:spPr>
            <a:xfrm>
              <a:off x="-25703" y="3494949"/>
              <a:ext cx="2028357" cy="627416"/>
            </a:xfrm>
            <a:prstGeom prst="rect">
              <a:avLst/>
            </a:prstGeom>
            <a:noFill/>
          </p:spPr>
          <p:txBody>
            <a:bodyPr wrap="square" rtlCol="0">
              <a:spAutoFit/>
            </a:bodyPr>
            <a:lstStyle/>
            <a:p>
              <a:r>
                <a:rPr lang="en-US" sz="3477" dirty="0"/>
                <a:t>@Benioff</a:t>
              </a:r>
            </a:p>
          </p:txBody>
        </p:sp>
        <p:sp>
          <p:nvSpPr>
            <p:cNvPr id="19" name="TextBox 18">
              <a:extLst>
                <a:ext uri="{FF2B5EF4-FFF2-40B4-BE49-F238E27FC236}">
                  <a16:creationId xmlns:a16="http://schemas.microsoft.com/office/drawing/2014/main" id="{82190B0A-A2FC-704F-B3CE-AAC620EF9654}"/>
                </a:ext>
              </a:extLst>
            </p:cNvPr>
            <p:cNvSpPr txBox="1"/>
            <p:nvPr/>
          </p:nvSpPr>
          <p:spPr>
            <a:xfrm>
              <a:off x="-25703" y="4905717"/>
              <a:ext cx="2750155" cy="627416"/>
            </a:xfrm>
            <a:prstGeom prst="rect">
              <a:avLst/>
            </a:prstGeom>
            <a:noFill/>
          </p:spPr>
          <p:txBody>
            <a:bodyPr wrap="square" rtlCol="0">
              <a:spAutoFit/>
            </a:bodyPr>
            <a:lstStyle/>
            <a:p>
              <a:r>
                <a:rPr lang="en-US" sz="3477" dirty="0"/>
                <a:t>@</a:t>
              </a:r>
              <a:r>
                <a:rPr lang="en-US" sz="3477" dirty="0" err="1"/>
                <a:t>JohnLegere</a:t>
              </a:r>
              <a:endParaRPr lang="en-US" sz="3477" dirty="0"/>
            </a:p>
          </p:txBody>
        </p:sp>
        <p:sp>
          <p:nvSpPr>
            <p:cNvPr id="20" name="TextBox 19">
              <a:extLst>
                <a:ext uri="{FF2B5EF4-FFF2-40B4-BE49-F238E27FC236}">
                  <a16:creationId xmlns:a16="http://schemas.microsoft.com/office/drawing/2014/main" id="{F8FF25B4-48A4-BB41-BA64-4923B6FBBE86}"/>
                </a:ext>
              </a:extLst>
            </p:cNvPr>
            <p:cNvSpPr txBox="1"/>
            <p:nvPr/>
          </p:nvSpPr>
          <p:spPr>
            <a:xfrm>
              <a:off x="-25703" y="6316483"/>
              <a:ext cx="2750155" cy="627416"/>
            </a:xfrm>
            <a:prstGeom prst="rect">
              <a:avLst/>
            </a:prstGeom>
            <a:noFill/>
          </p:spPr>
          <p:txBody>
            <a:bodyPr wrap="square" rtlCol="0">
              <a:spAutoFit/>
            </a:bodyPr>
            <a:lstStyle/>
            <a:p>
              <a:r>
                <a:rPr lang="en-US" sz="3477" dirty="0"/>
                <a:t>@</a:t>
              </a:r>
              <a:r>
                <a:rPr lang="en-US" sz="3477" dirty="0" err="1"/>
                <a:t>elonmusk</a:t>
              </a:r>
              <a:endParaRPr lang="en-US" sz="3477" dirty="0"/>
            </a:p>
          </p:txBody>
        </p:sp>
        <p:sp>
          <p:nvSpPr>
            <p:cNvPr id="21" name="TextBox 20">
              <a:extLst>
                <a:ext uri="{FF2B5EF4-FFF2-40B4-BE49-F238E27FC236}">
                  <a16:creationId xmlns:a16="http://schemas.microsoft.com/office/drawing/2014/main" id="{9958F664-C66A-384C-9BC3-67C8D9B2EFC4}"/>
                </a:ext>
              </a:extLst>
            </p:cNvPr>
            <p:cNvSpPr txBox="1"/>
            <p:nvPr/>
          </p:nvSpPr>
          <p:spPr>
            <a:xfrm>
              <a:off x="-25703" y="7727250"/>
              <a:ext cx="2750155" cy="627416"/>
            </a:xfrm>
            <a:prstGeom prst="rect">
              <a:avLst/>
            </a:prstGeom>
            <a:noFill/>
          </p:spPr>
          <p:txBody>
            <a:bodyPr wrap="square" rtlCol="0">
              <a:spAutoFit/>
            </a:bodyPr>
            <a:lstStyle/>
            <a:p>
              <a:r>
                <a:rPr lang="en-US" sz="3477" dirty="0"/>
                <a:t>@jack</a:t>
              </a:r>
            </a:p>
          </p:txBody>
        </p:sp>
        <p:sp>
          <p:nvSpPr>
            <p:cNvPr id="22" name="TextBox 21">
              <a:extLst>
                <a:ext uri="{FF2B5EF4-FFF2-40B4-BE49-F238E27FC236}">
                  <a16:creationId xmlns:a16="http://schemas.microsoft.com/office/drawing/2014/main" id="{D369D3F2-6A5A-944A-A30F-911B5F76B489}"/>
                </a:ext>
              </a:extLst>
            </p:cNvPr>
            <p:cNvSpPr txBox="1"/>
            <p:nvPr/>
          </p:nvSpPr>
          <p:spPr>
            <a:xfrm>
              <a:off x="-25703" y="9138016"/>
              <a:ext cx="2750155" cy="627416"/>
            </a:xfrm>
            <a:prstGeom prst="rect">
              <a:avLst/>
            </a:prstGeom>
            <a:noFill/>
          </p:spPr>
          <p:txBody>
            <a:bodyPr wrap="square" rtlCol="0">
              <a:spAutoFit/>
            </a:bodyPr>
            <a:lstStyle/>
            <a:p>
              <a:r>
                <a:rPr lang="en-US" sz="3477" dirty="0"/>
                <a:t>@</a:t>
              </a:r>
              <a:r>
                <a:rPr lang="en-US" sz="3477" dirty="0" err="1"/>
                <a:t>levie</a:t>
              </a:r>
              <a:endParaRPr lang="en-US" sz="3477" dirty="0"/>
            </a:p>
          </p:txBody>
        </p:sp>
        <p:sp>
          <p:nvSpPr>
            <p:cNvPr id="23" name="TextBox 22">
              <a:extLst>
                <a:ext uri="{FF2B5EF4-FFF2-40B4-BE49-F238E27FC236}">
                  <a16:creationId xmlns:a16="http://schemas.microsoft.com/office/drawing/2014/main" id="{D83903B7-2737-574A-BA68-380D58C94073}"/>
                </a:ext>
              </a:extLst>
            </p:cNvPr>
            <p:cNvSpPr txBox="1"/>
            <p:nvPr/>
          </p:nvSpPr>
          <p:spPr>
            <a:xfrm>
              <a:off x="-25703" y="10548782"/>
              <a:ext cx="3533784" cy="627416"/>
            </a:xfrm>
            <a:prstGeom prst="rect">
              <a:avLst/>
            </a:prstGeom>
            <a:noFill/>
          </p:spPr>
          <p:txBody>
            <a:bodyPr wrap="square" rtlCol="0">
              <a:spAutoFit/>
            </a:bodyPr>
            <a:lstStyle/>
            <a:p>
              <a:r>
                <a:rPr lang="en-US" sz="3477" dirty="0"/>
                <a:t>@</a:t>
              </a:r>
              <a:r>
                <a:rPr lang="en-US" sz="3477" dirty="0" err="1"/>
                <a:t>richardbranson</a:t>
              </a:r>
              <a:endParaRPr lang="en-US" sz="3477" dirty="0"/>
            </a:p>
          </p:txBody>
        </p:sp>
      </p:grpSp>
      <p:sp>
        <p:nvSpPr>
          <p:cNvPr id="47" name="Rectangle 46">
            <a:extLst>
              <a:ext uri="{FF2B5EF4-FFF2-40B4-BE49-F238E27FC236}">
                <a16:creationId xmlns:a16="http://schemas.microsoft.com/office/drawing/2014/main" id="{19C923A4-FC2C-2F4B-8861-6872D37C877E}"/>
              </a:ext>
            </a:extLst>
          </p:cNvPr>
          <p:cNvSpPr/>
          <p:nvPr/>
        </p:nvSpPr>
        <p:spPr>
          <a:xfrm>
            <a:off x="1357916" y="2860974"/>
            <a:ext cx="6047168" cy="646331"/>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Twitter Handle</a:t>
            </a:r>
          </a:p>
        </p:txBody>
      </p:sp>
      <p:grpSp>
        <p:nvGrpSpPr>
          <p:cNvPr id="45" name="Group 44">
            <a:extLst>
              <a:ext uri="{FF2B5EF4-FFF2-40B4-BE49-F238E27FC236}">
                <a16:creationId xmlns:a16="http://schemas.microsoft.com/office/drawing/2014/main" id="{48A269C6-688F-824A-B00F-F662BB60AD6C}"/>
              </a:ext>
            </a:extLst>
          </p:cNvPr>
          <p:cNvGrpSpPr/>
          <p:nvPr/>
        </p:nvGrpSpPr>
        <p:grpSpPr>
          <a:xfrm rot="5400000">
            <a:off x="11318696" y="6173596"/>
            <a:ext cx="675572" cy="11877988"/>
            <a:chOff x="1275177" y="3375150"/>
            <a:chExt cx="0" cy="7569671"/>
          </a:xfrm>
        </p:grpSpPr>
        <p:cxnSp>
          <p:nvCxnSpPr>
            <p:cNvPr id="48" name="Straight Arrow Connector 47">
              <a:extLst>
                <a:ext uri="{FF2B5EF4-FFF2-40B4-BE49-F238E27FC236}">
                  <a16:creationId xmlns:a16="http://schemas.microsoft.com/office/drawing/2014/main" id="{A718EA69-423A-FF4F-86F8-41DC3963E095}"/>
                </a:ext>
              </a:extLst>
            </p:cNvPr>
            <p:cNvCxnSpPr/>
            <p:nvPr/>
          </p:nvCxnSpPr>
          <p:spPr>
            <a:xfrm flipV="1">
              <a:off x="1275177" y="3375150"/>
              <a:ext cx="0" cy="2384674"/>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6F21A81-E0ED-5845-8B69-F4E30AFC5D3C}"/>
                </a:ext>
              </a:extLst>
            </p:cNvPr>
            <p:cNvCxnSpPr>
              <a:cxnSpLocks/>
            </p:cNvCxnSpPr>
            <p:nvPr/>
          </p:nvCxnSpPr>
          <p:spPr>
            <a:xfrm>
              <a:off x="1275177" y="5489738"/>
              <a:ext cx="0" cy="5455083"/>
            </a:xfrm>
            <a:prstGeom prst="straightConnector1">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A8E040B-2D45-CC41-8FE8-60298CAD6D23}"/>
              </a:ext>
            </a:extLst>
          </p:cNvPr>
          <p:cNvSpPr/>
          <p:nvPr/>
        </p:nvSpPr>
        <p:spPr>
          <a:xfrm rot="10800000" flipV="1">
            <a:off x="9505250" y="11498465"/>
            <a:ext cx="4459236"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Number of Tweets</a:t>
            </a:r>
          </a:p>
        </p:txBody>
      </p:sp>
      <p:sp>
        <p:nvSpPr>
          <p:cNvPr id="54" name="Rectangle 53">
            <a:extLst>
              <a:ext uri="{FF2B5EF4-FFF2-40B4-BE49-F238E27FC236}">
                <a16:creationId xmlns:a16="http://schemas.microsoft.com/office/drawing/2014/main" id="{238B5AD9-12E3-F845-ABC8-F53B9C028080}"/>
              </a:ext>
            </a:extLst>
          </p:cNvPr>
          <p:cNvSpPr/>
          <p:nvPr/>
        </p:nvSpPr>
        <p:spPr>
          <a:xfrm rot="10800000" flipV="1">
            <a:off x="5714407" y="11498465"/>
            <a:ext cx="981032"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0</a:t>
            </a:r>
          </a:p>
        </p:txBody>
      </p:sp>
      <p:sp>
        <p:nvSpPr>
          <p:cNvPr id="56" name="Rectangle 55">
            <a:extLst>
              <a:ext uri="{FF2B5EF4-FFF2-40B4-BE49-F238E27FC236}">
                <a16:creationId xmlns:a16="http://schemas.microsoft.com/office/drawing/2014/main" id="{C358D80D-1C9B-3243-BBCB-814BCCF74066}"/>
              </a:ext>
            </a:extLst>
          </p:cNvPr>
          <p:cNvSpPr/>
          <p:nvPr/>
        </p:nvSpPr>
        <p:spPr>
          <a:xfrm rot="10800000" flipV="1">
            <a:off x="16949774" y="11498465"/>
            <a:ext cx="981032" cy="523220"/>
          </a:xfrm>
          <a:prstGeom prst="rect">
            <a:avLst/>
          </a:prstGeom>
          <a:solidFill>
            <a:srgbClr val="292A2E"/>
          </a:solidFill>
        </p:spPr>
        <p:txBody>
          <a:bodyPr wrap="square">
            <a:spAutoFit/>
          </a:bodyPr>
          <a:lstStyle/>
          <a:p>
            <a:pPr algn="ctr"/>
            <a:r>
              <a:rPr lang="en-US" sz="28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4</a:t>
            </a:r>
          </a:p>
        </p:txBody>
      </p:sp>
    </p:spTree>
    <p:extLst>
      <p:ext uri="{BB962C8B-B14F-4D97-AF65-F5344CB8AC3E}">
        <p14:creationId xmlns:p14="http://schemas.microsoft.com/office/powerpoint/2010/main" val="2826220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8</a:t>
            </a:fld>
            <a:endParaRPr lang="en-US"/>
          </a:p>
        </p:txBody>
      </p:sp>
      <p:sp>
        <p:nvSpPr>
          <p:cNvPr id="26" name="TextBox 25"/>
          <p:cNvSpPr txBox="1"/>
          <p:nvPr/>
        </p:nvSpPr>
        <p:spPr>
          <a:xfrm>
            <a:off x="1349376" y="797145"/>
            <a:ext cx="4626752" cy="1998176"/>
          </a:xfrm>
          <a:prstGeom prst="rect">
            <a:avLst/>
          </a:prstGeom>
          <a:noFill/>
        </p:spPr>
        <p:txBody>
          <a:bodyPr wrap="squar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Heatmaps</a:t>
            </a:r>
          </a:p>
        </p:txBody>
      </p:sp>
      <p:sp>
        <p:nvSpPr>
          <p:cNvPr id="28" name="Rectangle 27"/>
          <p:cNvSpPr/>
          <p:nvPr/>
        </p:nvSpPr>
        <p:spPr>
          <a:xfrm>
            <a:off x="1229398" y="3681053"/>
            <a:ext cx="4343400" cy="3416320"/>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Strong correlations between the tweet features can be seen for each executive in varying degrees </a:t>
            </a:r>
          </a:p>
        </p:txBody>
      </p:sp>
      <p:sp>
        <p:nvSpPr>
          <p:cNvPr id="29" name="Rectangle 28"/>
          <p:cNvSpPr/>
          <p:nvPr/>
        </p:nvSpPr>
        <p:spPr>
          <a:xfrm>
            <a:off x="1371600" y="8844984"/>
            <a:ext cx="4016829" cy="1287532"/>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D5B713B-5FED-614A-9E3D-90773C784CD6}"/>
              </a:ext>
            </a:extLst>
          </p:cNvPr>
          <p:cNvPicPr>
            <a:picLocks noChangeAspect="1"/>
          </p:cNvPicPr>
          <p:nvPr/>
        </p:nvPicPr>
        <p:blipFill rotWithShape="1">
          <a:blip r:embed="rId3">
            <a:extLst>
              <a:ext uri="{28A0092B-C50C-407E-A947-70E740481C1C}">
                <a14:useLocalDpi xmlns:a14="http://schemas.microsoft.com/office/drawing/2010/main" val="0"/>
              </a:ext>
            </a:extLst>
          </a:blip>
          <a:srcRect t="33538"/>
          <a:stretch/>
        </p:blipFill>
        <p:spPr>
          <a:xfrm>
            <a:off x="5976128" y="522408"/>
            <a:ext cx="16883873" cy="11360198"/>
          </a:xfrm>
          <a:prstGeom prst="rect">
            <a:avLst/>
          </a:prstGeom>
        </p:spPr>
      </p:pic>
      <p:sp>
        <p:nvSpPr>
          <p:cNvPr id="20" name="Rectangle 19">
            <a:extLst>
              <a:ext uri="{FF2B5EF4-FFF2-40B4-BE49-F238E27FC236}">
                <a16:creationId xmlns:a16="http://schemas.microsoft.com/office/drawing/2014/main" id="{6039F5CC-3F90-8444-9140-8F6AA4A6F6C3}"/>
              </a:ext>
            </a:extLst>
          </p:cNvPr>
          <p:cNvSpPr/>
          <p:nvPr/>
        </p:nvSpPr>
        <p:spPr>
          <a:xfrm>
            <a:off x="13454743" y="797145"/>
            <a:ext cx="979714"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59D8AC8D-0307-5A43-BAB4-88F6EA73C497}"/>
              </a:ext>
            </a:extLst>
          </p:cNvPr>
          <p:cNvSpPr/>
          <p:nvPr/>
        </p:nvSpPr>
        <p:spPr>
          <a:xfrm>
            <a:off x="13607143" y="949545"/>
            <a:ext cx="337457"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3EA9EEBF-5BA0-7E48-A650-B129D202414C}"/>
              </a:ext>
            </a:extLst>
          </p:cNvPr>
          <p:cNvSpPr/>
          <p:nvPr/>
        </p:nvSpPr>
        <p:spPr>
          <a:xfrm>
            <a:off x="21945600" y="758823"/>
            <a:ext cx="685800" cy="10166368"/>
          </a:xfrm>
          <a:prstGeom prst="rect">
            <a:avLst/>
          </a:prstGeom>
          <a:solidFill>
            <a:srgbClr val="292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4" name="Group 23">
            <a:extLst>
              <a:ext uri="{FF2B5EF4-FFF2-40B4-BE49-F238E27FC236}">
                <a16:creationId xmlns:a16="http://schemas.microsoft.com/office/drawing/2014/main" id="{3C81DB2B-D208-2741-BFA5-AB3D0B23E61E}"/>
              </a:ext>
            </a:extLst>
          </p:cNvPr>
          <p:cNvGrpSpPr/>
          <p:nvPr/>
        </p:nvGrpSpPr>
        <p:grpSpPr>
          <a:xfrm>
            <a:off x="946428" y="11846856"/>
            <a:ext cx="3435073" cy="756280"/>
            <a:chOff x="938320" y="11826219"/>
            <a:chExt cx="3435073" cy="756280"/>
          </a:xfrm>
        </p:grpSpPr>
        <p:pic>
          <p:nvPicPr>
            <p:cNvPr id="31" name="Picture 30">
              <a:extLst>
                <a:ext uri="{FF2B5EF4-FFF2-40B4-BE49-F238E27FC236}">
                  <a16:creationId xmlns:a16="http://schemas.microsoft.com/office/drawing/2014/main" id="{FCF962E1-8067-754C-8F40-F22DC07E3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2" name="TextBox 31">
              <a:extLst>
                <a:ext uri="{FF2B5EF4-FFF2-40B4-BE49-F238E27FC236}">
                  <a16:creationId xmlns:a16="http://schemas.microsoft.com/office/drawing/2014/main" id="{C7687242-3E22-654E-824F-C26C94306499}"/>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348383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https://github.com/Pooret/Predicting-Executive-Stock-Movements</a:t>
            </a:r>
          </a:p>
        </p:txBody>
      </p:sp>
      <p:sp>
        <p:nvSpPr>
          <p:cNvPr id="3" name="Slide Number Placeholder 2"/>
          <p:cNvSpPr>
            <a:spLocks noGrp="1"/>
          </p:cNvSpPr>
          <p:nvPr>
            <p:ph type="sldNum" sz="quarter" idx="12"/>
          </p:nvPr>
        </p:nvSpPr>
        <p:spPr/>
        <p:txBody>
          <a:bodyPr/>
          <a:lstStyle/>
          <a:p>
            <a:fld id="{56DCFB14-7DA6-44D4-A265-5EB7147727CA}" type="slidenum">
              <a:rPr lang="en-US" smtClean="0"/>
              <a:t>9</a:t>
            </a:fld>
            <a:endParaRPr lang="en-US"/>
          </a:p>
        </p:txBody>
      </p:sp>
      <p:sp>
        <p:nvSpPr>
          <p:cNvPr id="17" name="Rounded Rectangle 16"/>
          <p:cNvSpPr/>
          <p:nvPr/>
        </p:nvSpPr>
        <p:spPr>
          <a:xfrm>
            <a:off x="1371600" y="3461662"/>
            <a:ext cx="2733471" cy="59271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Roboto Light" panose="02000000000000000000" pitchFamily="2" charset="0"/>
                <a:ea typeface="Roboto Light" panose="02000000000000000000" pitchFamily="2" charset="0"/>
              </a:rPr>
              <a:t>Features</a:t>
            </a:r>
            <a:endParaRPr lang="en-US" sz="1800" dirty="0">
              <a:solidFill>
                <a:schemeClr val="tx2"/>
              </a:solidFill>
              <a:latin typeface="Roboto Light" panose="02000000000000000000" pitchFamily="2" charset="0"/>
              <a:ea typeface="Roboto Light" panose="02000000000000000000" pitchFamily="2" charset="0"/>
            </a:endParaRPr>
          </a:p>
        </p:txBody>
      </p:sp>
      <p:sp>
        <p:nvSpPr>
          <p:cNvPr id="26" name="TextBox 25"/>
          <p:cNvSpPr txBox="1"/>
          <p:nvPr/>
        </p:nvSpPr>
        <p:spPr>
          <a:xfrm>
            <a:off x="1349375" y="797145"/>
            <a:ext cx="8151590" cy="982513"/>
          </a:xfrm>
          <a:prstGeom prst="rect">
            <a:avLst/>
          </a:prstGeom>
          <a:noFill/>
        </p:spPr>
        <p:txBody>
          <a:bodyPr wrap="none" rtlCol="0">
            <a:spAutoFit/>
          </a:bodyPr>
          <a:lstStyle/>
          <a:p>
            <a:pPr>
              <a:lnSpc>
                <a:spcPct val="150000"/>
              </a:lnSpc>
            </a:pPr>
            <a:r>
              <a:rPr lang="en-US" sz="4400" b="1" dirty="0">
                <a:solidFill>
                  <a:schemeClr val="tx1">
                    <a:lumMod val="65000"/>
                    <a:lumOff val="35000"/>
                  </a:schemeClr>
                </a:solidFill>
                <a:latin typeface="Roboto" panose="02000000000000000000" pitchFamily="2" charset="0"/>
                <a:ea typeface="Roboto" panose="02000000000000000000" pitchFamily="2" charset="0"/>
              </a:rPr>
              <a:t>Data Exploration </a:t>
            </a:r>
            <a:r>
              <a:rPr lang="en-US" sz="4400" b="1" dirty="0">
                <a:solidFill>
                  <a:schemeClr val="accent1"/>
                </a:solidFill>
                <a:latin typeface="Roboto" panose="02000000000000000000" pitchFamily="2" charset="0"/>
                <a:ea typeface="Roboto" panose="02000000000000000000" pitchFamily="2" charset="0"/>
              </a:rPr>
              <a:t>Correlations</a:t>
            </a:r>
          </a:p>
        </p:txBody>
      </p:sp>
      <p:sp>
        <p:nvSpPr>
          <p:cNvPr id="29" name="Rectangle 28"/>
          <p:cNvSpPr/>
          <p:nvPr/>
        </p:nvSpPr>
        <p:spPr>
          <a:xfrm>
            <a:off x="1371603" y="8844985"/>
            <a:ext cx="5905166" cy="872034"/>
          </a:xfrm>
          <a:prstGeom prst="rect">
            <a:avLst/>
          </a:prstGeom>
        </p:spPr>
        <p:txBody>
          <a:bodyPr wrap="square">
            <a:spAutoFit/>
          </a:bodyPr>
          <a:lstStyle/>
          <a:p>
            <a:pPr>
              <a:lnSpc>
                <a:spcPct val="150000"/>
              </a:lnSpc>
            </a:pP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The heat color corresponds to </a:t>
            </a:r>
            <a:r>
              <a:rPr lang="en-US" sz="1800" dirty="0" err="1">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Pearsons</a:t>
            </a:r>
            <a:r>
              <a:rPr lang="en-US" sz="1800" dirty="0">
                <a:solidFill>
                  <a:schemeClr val="tx1">
                    <a:lumMod val="65000"/>
                    <a:lumOff val="35000"/>
                  </a:schemeClr>
                </a:solidFill>
                <a:latin typeface="Roboto Light" panose="02000000000000000000" pitchFamily="2" charset="0"/>
                <a:ea typeface="Roboto Light" panose="02000000000000000000" pitchFamily="2" charset="0"/>
                <a:cs typeface="Open Sans Light" panose="020B0306030504020204" pitchFamily="34" charset="0"/>
              </a:rPr>
              <a:t>’ r correlation value between each feature</a:t>
            </a:r>
          </a:p>
        </p:txBody>
      </p:sp>
      <p:cxnSp>
        <p:nvCxnSpPr>
          <p:cNvPr id="30" name="Straight Connector 29"/>
          <p:cNvCxnSpPr/>
          <p:nvPr/>
        </p:nvCxnSpPr>
        <p:spPr>
          <a:xfrm>
            <a:off x="1488332" y="8635677"/>
            <a:ext cx="91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2B4C59-3330-5B4D-B927-59888130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221" y="1751456"/>
            <a:ext cx="13497368" cy="10298570"/>
          </a:xfrm>
          <a:prstGeom prst="rect">
            <a:avLst/>
          </a:prstGeom>
        </p:spPr>
      </p:pic>
      <p:sp>
        <p:nvSpPr>
          <p:cNvPr id="6" name="TextBox 5">
            <a:extLst>
              <a:ext uri="{FF2B5EF4-FFF2-40B4-BE49-F238E27FC236}">
                <a16:creationId xmlns:a16="http://schemas.microsoft.com/office/drawing/2014/main" id="{1C986894-BB7C-AB4C-97F6-2674C1D5E81C}"/>
              </a:ext>
            </a:extLst>
          </p:cNvPr>
          <p:cNvSpPr txBox="1"/>
          <p:nvPr/>
        </p:nvSpPr>
        <p:spPr>
          <a:xfrm>
            <a:off x="20897043" y="8217761"/>
            <a:ext cx="1227782" cy="627416"/>
          </a:xfrm>
          <a:prstGeom prst="rect">
            <a:avLst/>
          </a:prstGeom>
          <a:solidFill>
            <a:srgbClr val="292A2E"/>
          </a:solidFill>
        </p:spPr>
        <p:txBody>
          <a:bodyPr wrap="square" rtlCol="0">
            <a:spAutoFit/>
          </a:bodyPr>
          <a:lstStyle/>
          <a:p>
            <a:r>
              <a:rPr lang="en-US" sz="3477" dirty="0"/>
              <a:t>-1.00</a:t>
            </a:r>
          </a:p>
        </p:txBody>
      </p:sp>
      <p:sp>
        <p:nvSpPr>
          <p:cNvPr id="22" name="TextBox 21">
            <a:extLst>
              <a:ext uri="{FF2B5EF4-FFF2-40B4-BE49-F238E27FC236}">
                <a16:creationId xmlns:a16="http://schemas.microsoft.com/office/drawing/2014/main" id="{6D64AEF9-8019-494E-9C30-EC5262C20897}"/>
              </a:ext>
            </a:extLst>
          </p:cNvPr>
          <p:cNvSpPr txBox="1"/>
          <p:nvPr/>
        </p:nvSpPr>
        <p:spPr>
          <a:xfrm>
            <a:off x="20864386" y="5191323"/>
            <a:ext cx="1227782" cy="627416"/>
          </a:xfrm>
          <a:prstGeom prst="rect">
            <a:avLst/>
          </a:prstGeom>
          <a:solidFill>
            <a:srgbClr val="292A2E"/>
          </a:solidFill>
          <a:ln>
            <a:noFill/>
          </a:ln>
        </p:spPr>
        <p:txBody>
          <a:bodyPr wrap="square" rtlCol="0">
            <a:spAutoFit/>
          </a:bodyPr>
          <a:lstStyle/>
          <a:p>
            <a:r>
              <a:rPr lang="en-US" sz="3477" dirty="0"/>
              <a:t>0.0</a:t>
            </a:r>
          </a:p>
        </p:txBody>
      </p:sp>
      <p:sp>
        <p:nvSpPr>
          <p:cNvPr id="23" name="TextBox 22">
            <a:extLst>
              <a:ext uri="{FF2B5EF4-FFF2-40B4-BE49-F238E27FC236}">
                <a16:creationId xmlns:a16="http://schemas.microsoft.com/office/drawing/2014/main" id="{F9EB77CA-F6E8-C949-8673-C52221D38C34}"/>
              </a:ext>
            </a:extLst>
          </p:cNvPr>
          <p:cNvSpPr txBox="1"/>
          <p:nvPr/>
        </p:nvSpPr>
        <p:spPr>
          <a:xfrm>
            <a:off x="20804629" y="2216945"/>
            <a:ext cx="1227782" cy="627416"/>
          </a:xfrm>
          <a:prstGeom prst="rect">
            <a:avLst/>
          </a:prstGeom>
          <a:solidFill>
            <a:srgbClr val="292A2E"/>
          </a:solidFill>
        </p:spPr>
        <p:txBody>
          <a:bodyPr wrap="square" rtlCol="0">
            <a:spAutoFit/>
          </a:bodyPr>
          <a:lstStyle/>
          <a:p>
            <a:r>
              <a:rPr lang="en-US" sz="3477" dirty="0"/>
              <a:t>1.00</a:t>
            </a:r>
          </a:p>
        </p:txBody>
      </p:sp>
      <p:cxnSp>
        <p:nvCxnSpPr>
          <p:cNvPr id="18" name="Straight Connector 17"/>
          <p:cNvCxnSpPr>
            <a:cxnSpLocks/>
          </p:cNvCxnSpPr>
          <p:nvPr/>
        </p:nvCxnSpPr>
        <p:spPr>
          <a:xfrm>
            <a:off x="4607168" y="3779625"/>
            <a:ext cx="5124661" cy="0"/>
          </a:xfrm>
          <a:prstGeom prst="line">
            <a:avLst/>
          </a:prstGeom>
          <a:ln>
            <a:solidFill>
              <a:schemeClr val="tx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A8BB5C-2807-914A-AA15-6E350485F7A8}"/>
              </a:ext>
            </a:extLst>
          </p:cNvPr>
          <p:cNvSpPr/>
          <p:nvPr/>
        </p:nvSpPr>
        <p:spPr>
          <a:xfrm>
            <a:off x="8599429" y="6106886"/>
            <a:ext cx="11731557" cy="2528789"/>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1" name="Rectangle 20">
            <a:extLst>
              <a:ext uri="{FF2B5EF4-FFF2-40B4-BE49-F238E27FC236}">
                <a16:creationId xmlns:a16="http://schemas.microsoft.com/office/drawing/2014/main" id="{202BBA63-20B3-2742-8C1B-003FF77732CC}"/>
              </a:ext>
            </a:extLst>
          </p:cNvPr>
          <p:cNvSpPr/>
          <p:nvPr/>
        </p:nvSpPr>
        <p:spPr>
          <a:xfrm>
            <a:off x="16981715" y="8657449"/>
            <a:ext cx="3349271" cy="3235741"/>
          </a:xfrm>
          <a:prstGeom prst="rect">
            <a:avLst/>
          </a:prstGeom>
          <a:solidFill>
            <a:srgbClr val="292A2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5" name="Rectangle 24">
            <a:extLst>
              <a:ext uri="{FF2B5EF4-FFF2-40B4-BE49-F238E27FC236}">
                <a16:creationId xmlns:a16="http://schemas.microsoft.com/office/drawing/2014/main" id="{C03C7FF5-C6D5-9740-A991-5AED3EEFD99D}"/>
              </a:ext>
            </a:extLst>
          </p:cNvPr>
          <p:cNvSpPr/>
          <p:nvPr/>
        </p:nvSpPr>
        <p:spPr>
          <a:xfrm>
            <a:off x="1371600" y="5227275"/>
            <a:ext cx="5905168" cy="2308324"/>
          </a:xfrm>
          <a:prstGeom prst="rect">
            <a:avLst/>
          </a:prstGeom>
        </p:spPr>
        <p:txBody>
          <a:bodyPr wrap="square">
            <a:spAutoFit/>
          </a:bodyPr>
          <a:lstStyle/>
          <a:p>
            <a:r>
              <a:rPr lang="en-US" sz="3600" dirty="0">
                <a:solidFill>
                  <a:schemeClr val="tx2"/>
                </a:solidFill>
                <a:latin typeface="Roboto Light" panose="02000000000000000000" pitchFamily="2" charset="0"/>
                <a:ea typeface="Roboto Light" panose="02000000000000000000" pitchFamily="2" charset="0"/>
                <a:cs typeface="Open Sans Light" panose="020B0306030504020204" pitchFamily="34" charset="0"/>
              </a:rPr>
              <a:t>Very strong correlations between Richard Branson’s media features and the number of tweets</a:t>
            </a:r>
          </a:p>
        </p:txBody>
      </p:sp>
      <p:sp>
        <p:nvSpPr>
          <p:cNvPr id="31" name="Rectangle 30">
            <a:extLst>
              <a:ext uri="{FF2B5EF4-FFF2-40B4-BE49-F238E27FC236}">
                <a16:creationId xmlns:a16="http://schemas.microsoft.com/office/drawing/2014/main" id="{4F64F20D-3080-664B-8123-2FBFC9317AF3}"/>
              </a:ext>
            </a:extLst>
          </p:cNvPr>
          <p:cNvSpPr/>
          <p:nvPr/>
        </p:nvSpPr>
        <p:spPr>
          <a:xfrm>
            <a:off x="16818430" y="2381809"/>
            <a:ext cx="3309973" cy="3725079"/>
          </a:xfrm>
          <a:prstGeom prst="rect">
            <a:avLst/>
          </a:prstGeom>
          <a:solidFill>
            <a:srgbClr val="292A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32" name="Group 31">
            <a:extLst>
              <a:ext uri="{FF2B5EF4-FFF2-40B4-BE49-F238E27FC236}">
                <a16:creationId xmlns:a16="http://schemas.microsoft.com/office/drawing/2014/main" id="{DD38F6AD-A109-7F42-8AFC-FCAA11C7E1E4}"/>
              </a:ext>
            </a:extLst>
          </p:cNvPr>
          <p:cNvGrpSpPr/>
          <p:nvPr/>
        </p:nvGrpSpPr>
        <p:grpSpPr>
          <a:xfrm>
            <a:off x="946428" y="11846856"/>
            <a:ext cx="3435073" cy="756280"/>
            <a:chOff x="938320" y="11826219"/>
            <a:chExt cx="3435073" cy="756280"/>
          </a:xfrm>
        </p:grpSpPr>
        <p:pic>
          <p:nvPicPr>
            <p:cNvPr id="33" name="Picture 32">
              <a:extLst>
                <a:ext uri="{FF2B5EF4-FFF2-40B4-BE49-F238E27FC236}">
                  <a16:creationId xmlns:a16="http://schemas.microsoft.com/office/drawing/2014/main" id="{757B6CE7-F205-B64C-8F79-828F47CC9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0" y="11826219"/>
              <a:ext cx="756280" cy="756280"/>
            </a:xfrm>
            <a:prstGeom prst="rect">
              <a:avLst/>
            </a:prstGeom>
            <a:solidFill>
              <a:srgbClr val="292A2E"/>
            </a:solidFill>
          </p:spPr>
        </p:pic>
        <p:sp>
          <p:nvSpPr>
            <p:cNvPr id="34" name="TextBox 33">
              <a:extLst>
                <a:ext uri="{FF2B5EF4-FFF2-40B4-BE49-F238E27FC236}">
                  <a16:creationId xmlns:a16="http://schemas.microsoft.com/office/drawing/2014/main" id="{DAE77271-51FD-044F-901D-8BE513C19865}"/>
                </a:ext>
              </a:extLst>
            </p:cNvPr>
            <p:cNvSpPr txBox="1"/>
            <p:nvPr/>
          </p:nvSpPr>
          <p:spPr>
            <a:xfrm>
              <a:off x="1694600" y="11905121"/>
              <a:ext cx="2678793" cy="627416"/>
            </a:xfrm>
            <a:prstGeom prst="rect">
              <a:avLst/>
            </a:prstGeom>
            <a:solidFill>
              <a:srgbClr val="292A2E"/>
            </a:solidFill>
          </p:spPr>
          <p:txBody>
            <a:bodyPr wrap="square" rtlCol="0">
              <a:spAutoFit/>
            </a:bodyPr>
            <a:lstStyle/>
            <a:p>
              <a:r>
                <a:rPr lang="en-US" sz="3477" dirty="0"/>
                <a:t>Springboard</a:t>
              </a:r>
            </a:p>
          </p:txBody>
        </p:sp>
      </p:grpSp>
    </p:spTree>
    <p:extLst>
      <p:ext uri="{BB962C8B-B14F-4D97-AF65-F5344CB8AC3E}">
        <p14:creationId xmlns:p14="http://schemas.microsoft.com/office/powerpoint/2010/main" val="1412038261"/>
      </p:ext>
    </p:extLst>
  </p:cSld>
  <p:clrMapOvr>
    <a:masterClrMapping/>
  </p:clrMapOvr>
</p:sld>
</file>

<file path=ppt/theme/theme1.xml><?xml version="1.0" encoding="utf-8"?>
<a:theme xmlns:a="http://schemas.openxmlformats.org/drawingml/2006/main" name="Office Theme">
  <a:themeElements>
    <a:clrScheme name="Custom 103">
      <a:dk1>
        <a:srgbClr val="F8FAFB"/>
      </a:dk1>
      <a:lt1>
        <a:srgbClr val="000000"/>
      </a:lt1>
      <a:dk2>
        <a:srgbClr val="FFFFFF"/>
      </a:dk2>
      <a:lt2>
        <a:srgbClr val="292A2E"/>
      </a:lt2>
      <a:accent1>
        <a:srgbClr val="0F85F1"/>
      </a:accent1>
      <a:accent2>
        <a:srgbClr val="00A8A7"/>
      </a:accent2>
      <a:accent3>
        <a:srgbClr val="5A6C90"/>
      </a:accent3>
      <a:accent4>
        <a:srgbClr val="434F5A"/>
      </a:accent4>
      <a:accent5>
        <a:srgbClr val="A5A5A5"/>
      </a:accent5>
      <a:accent6>
        <a:srgbClr val="44546A"/>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13019</TotalTime>
  <Words>2743</Words>
  <Application>Microsoft Macintosh PowerPoint</Application>
  <PresentationFormat>Custom</PresentationFormat>
  <Paragraphs>543</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Gill Sans</vt:lpstr>
      <vt:lpstr>Open Sans Light</vt:lpstr>
      <vt:lpstr>OpenSans</vt:lpstr>
      <vt:lpstr>Roboto</vt:lpstr>
      <vt:lpstr>Roboto Light</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SimpleSmart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Hamilton</dc:creator>
  <cp:lastModifiedBy>Microsoft Office User</cp:lastModifiedBy>
  <cp:revision>1199</cp:revision>
  <cp:lastPrinted>2021-10-23T17:04:07Z</cp:lastPrinted>
  <dcterms:created xsi:type="dcterms:W3CDTF">2016-01-27T06:28:22Z</dcterms:created>
  <dcterms:modified xsi:type="dcterms:W3CDTF">2021-10-23T17:06:41Z</dcterms:modified>
</cp:coreProperties>
</file>